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23.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24.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31.png"/><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32.png"/><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33.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8.xml"/><Relationship Id="rId2" Type="http://schemas.openxmlformats.org/officeDocument/2006/relationships/image" Target="../media/image37.png"/><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image" Target="../media/image39.png"/><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443990" y="99695"/>
            <a:ext cx="9663430" cy="3460115"/>
          </a:xfrm>
          <a:prstGeom prst="rect">
            <a:avLst/>
          </a:prstGeom>
        </p:spPr>
      </p:pic>
      <p:sp>
        <p:nvSpPr>
          <p:cNvPr id="5" name="文本框 4"/>
          <p:cNvSpPr txBox="1"/>
          <p:nvPr/>
        </p:nvSpPr>
        <p:spPr>
          <a:xfrm>
            <a:off x="1126490" y="3930650"/>
            <a:ext cx="10143490" cy="2277110"/>
          </a:xfrm>
          <a:prstGeom prst="rect">
            <a:avLst/>
          </a:prstGeom>
          <a:noFill/>
        </p:spPr>
        <p:txBody>
          <a:bodyPr wrap="square" rtlCol="0">
            <a:noAutofit/>
          </a:bodyPr>
          <a:p>
            <a:r>
              <a:rPr lang="zh-CN" altLang="en-US"/>
              <a:t>解决的问题：在原有</a:t>
            </a:r>
            <a:r>
              <a:rPr lang="en-US" altLang="zh-CN"/>
              <a:t> CodeContests </a:t>
            </a:r>
            <a:r>
              <a:rPr lang="zh-CN" altLang="en-US"/>
              <a:t>数据集的基础上，替换了低质量的变异生成用例，使用</a:t>
            </a:r>
            <a:r>
              <a:rPr lang="en-US" altLang="zh-CN"/>
              <a:t> G-V </a:t>
            </a:r>
            <a:r>
              <a:rPr lang="zh-CN" altLang="en-US"/>
              <a:t>系统生成高质量用例。</a:t>
            </a:r>
            <a:endParaRPr lang="zh-CN" altLang="en-US"/>
          </a:p>
          <a:p>
            <a:endParaRPr lang="zh-CN" altLang="en-US"/>
          </a:p>
          <a:p>
            <a:r>
              <a:rPr lang="zh-CN" altLang="en-US"/>
              <a:t>现有方法的局限性：现有的构建测试用例的方法有人工、基于</a:t>
            </a:r>
            <a:r>
              <a:rPr lang="en-US" altLang="zh-CN"/>
              <a:t>mutation</a:t>
            </a:r>
            <a:r>
              <a:rPr lang="zh-CN" altLang="en-US"/>
              <a:t>以及基于大语言模型等。人工方法成本较高、效率较低，</a:t>
            </a:r>
            <a:r>
              <a:rPr lang="zh-CN" altLang="en-US"/>
              <a:t>而一些自动化方法生成的测试用例主要有覆盖率不足和错误用例多两大问题。覆盖率不足是说一些用例不能涉及题目中的边界情况，不能测试选手答案能否满足时间复杂度和空间复杂度。错误用例多是说一些用例不满足题目要求的约束条件。</a:t>
            </a: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rickCatcher</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64160" y="747395"/>
            <a:ext cx="11664315" cy="2503805"/>
          </a:xfrm>
          <a:prstGeom prst="rect">
            <a:avLst/>
          </a:prstGeom>
        </p:spPr>
      </p:pic>
      <p:sp>
        <p:nvSpPr>
          <p:cNvPr id="7" name="文本框 6"/>
          <p:cNvSpPr txBox="1"/>
          <p:nvPr/>
        </p:nvSpPr>
        <p:spPr>
          <a:xfrm>
            <a:off x="445770" y="3467100"/>
            <a:ext cx="11313795" cy="1607820"/>
          </a:xfrm>
          <a:prstGeom prst="rect">
            <a:avLst/>
          </a:prstGeom>
          <a:noFill/>
        </p:spPr>
        <p:txBody>
          <a:bodyPr wrap="square" rtlCol="0">
            <a:noAutofit/>
          </a:bodyPr>
          <a:p>
            <a:r>
              <a:rPr lang="en-US" altLang="zh-CN"/>
              <a:t>2.</a:t>
            </a:r>
            <a:r>
              <a:rPr lang="zh-CN" altLang="en-US"/>
              <a:t>测试输入</a:t>
            </a:r>
            <a:r>
              <a:rPr lang="zh-CN" altLang="en-US"/>
              <a:t>生成</a:t>
            </a:r>
            <a:endParaRPr lang="zh-CN" altLang="en-US"/>
          </a:p>
          <a:p>
            <a:r>
              <a:rPr lang="en-US" altLang="zh-CN"/>
              <a:t>TrickCatcher </a:t>
            </a:r>
            <a:r>
              <a:rPr lang="zh-CN" altLang="en-US"/>
              <a:t>提出了基于生成器的输入生成方法。</a:t>
            </a:r>
            <a:r>
              <a:rPr lang="en-US" altLang="zh-CN"/>
              <a:t>LLM </a:t>
            </a:r>
            <a:r>
              <a:rPr lang="zh-CN" altLang="en-US"/>
              <a:t>的任务是创建一个测试输入生成器，然后执行该生成器以产生输入。生成器被指定为一个</a:t>
            </a:r>
            <a:r>
              <a:rPr lang="en-US" altLang="zh-CN"/>
              <a:t> Python </a:t>
            </a:r>
            <a:r>
              <a:rPr lang="zh-CN" altLang="en-US"/>
              <a:t>脚本。为了增强生成器的能力，可以通过少量样本学习示例为</a:t>
            </a:r>
            <a:r>
              <a:rPr lang="en-US" altLang="zh-CN"/>
              <a:t> LLM </a:t>
            </a:r>
            <a:r>
              <a:rPr lang="zh-CN" altLang="en-US"/>
              <a:t>提供一个函数库，使其能够有效地学习如何使用该库。在具体实验中选择了</a:t>
            </a:r>
            <a:r>
              <a:rPr lang="en-US" altLang="zh-CN"/>
              <a:t> </a:t>
            </a:r>
            <a:r>
              <a:rPr lang="en-US" altLang="zh-CN">
                <a:sym typeface="+mn-ea"/>
              </a:rPr>
              <a:t>Python </a:t>
            </a:r>
            <a:r>
              <a:rPr lang="zh-CN" altLang="en-US">
                <a:sym typeface="+mn-ea"/>
              </a:rPr>
              <a:t>库</a:t>
            </a:r>
            <a:r>
              <a:rPr lang="en-US" altLang="zh-CN">
                <a:sym typeface="+mn-ea"/>
              </a:rPr>
              <a:t> CYaRon</a:t>
            </a:r>
            <a:r>
              <a:rPr lang="zh-CN" altLang="en-US"/>
              <a:t>，并且可以通过调整少量样本示例轻松地替换该库。</a:t>
            </a:r>
            <a:endParaRPr lang="zh-CN" altLang="en-US"/>
          </a:p>
          <a:p>
            <a:endParaRPr lang="zh-CN" altLang="en-US"/>
          </a:p>
        </p:txBody>
      </p:sp>
      <p:pic>
        <p:nvPicPr>
          <p:cNvPr id="2" name="图片 1"/>
          <p:cNvPicPr>
            <a:picLocks noChangeAspect="1"/>
          </p:cNvPicPr>
          <p:nvPr/>
        </p:nvPicPr>
        <p:blipFill>
          <a:blip r:embed="rId2"/>
          <a:stretch>
            <a:fillRect/>
          </a:stretch>
        </p:blipFill>
        <p:spPr>
          <a:xfrm>
            <a:off x="3669665" y="4944110"/>
            <a:ext cx="3818890" cy="179705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rickCatcher</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64160" y="747395"/>
            <a:ext cx="11664315" cy="2503805"/>
          </a:xfrm>
          <a:prstGeom prst="rect">
            <a:avLst/>
          </a:prstGeom>
        </p:spPr>
      </p:pic>
      <p:sp>
        <p:nvSpPr>
          <p:cNvPr id="7" name="文本框 6"/>
          <p:cNvSpPr txBox="1"/>
          <p:nvPr/>
        </p:nvSpPr>
        <p:spPr>
          <a:xfrm>
            <a:off x="445770" y="3467100"/>
            <a:ext cx="11313795" cy="1607820"/>
          </a:xfrm>
          <a:prstGeom prst="rect">
            <a:avLst/>
          </a:prstGeom>
          <a:noFill/>
        </p:spPr>
        <p:txBody>
          <a:bodyPr wrap="square" rtlCol="0">
            <a:noAutofit/>
          </a:bodyPr>
          <a:p>
            <a:r>
              <a:rPr lang="en-US"/>
              <a:t>3.</a:t>
            </a:r>
            <a:r>
              <a:rPr lang="zh-CN" altLang="en-US"/>
              <a:t>差异化</a:t>
            </a:r>
            <a:r>
              <a:rPr lang="zh-CN" altLang="en-US"/>
              <a:t>测试</a:t>
            </a:r>
            <a:endParaRPr lang="zh-CN" altLang="en-US"/>
          </a:p>
          <a:p>
            <a:r>
              <a:rPr lang="en-US" altLang="zh-CN"/>
              <a:t>TrickCatcher</a:t>
            </a:r>
            <a:r>
              <a:rPr lang="zh-CN" altLang="en-US"/>
              <a:t>将生成的测试输入馈送到</a:t>
            </a:r>
            <a:r>
              <a:rPr lang="en-US" altLang="zh-CN"/>
              <a:t>PUT</a:t>
            </a:r>
            <a:r>
              <a:rPr lang="zh-CN" altLang="en-US"/>
              <a:t>和生成的程序变体中，以搜索其输出中的不一致性。如果一个程序变体产生与被测程序</a:t>
            </a:r>
            <a:r>
              <a:rPr lang="en-US" altLang="zh-CN"/>
              <a:t> (PUT) </a:t>
            </a:r>
            <a:r>
              <a:rPr lang="zh-CN" altLang="en-US"/>
              <a:t>不同的输出，</a:t>
            </a:r>
            <a:r>
              <a:rPr lang="zh-CN" altLang="en-US"/>
              <a:t>就将该变体的输出作为测试预言（正确的输出）。如果多个输出与</a:t>
            </a:r>
            <a:r>
              <a:rPr lang="en-US" altLang="zh-CN"/>
              <a:t> PUT </a:t>
            </a:r>
            <a:r>
              <a:rPr lang="zh-CN" altLang="en-US"/>
              <a:t>的输出不同，则选择最频繁的输出作为预言。如果所有输出都与</a:t>
            </a:r>
            <a:r>
              <a:rPr lang="en-US" altLang="zh-CN"/>
              <a:t> PUT </a:t>
            </a:r>
            <a:r>
              <a:rPr lang="zh-CN" altLang="en-US"/>
              <a:t>的输出匹配，则丢弃该输入，并测试下一个输入。</a:t>
            </a:r>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248920" y="646430"/>
            <a:ext cx="3587115" cy="1753235"/>
          </a:xfrm>
          <a:prstGeom prst="rect">
            <a:avLst/>
          </a:prstGeom>
          <a:noFill/>
        </p:spPr>
        <p:txBody>
          <a:bodyPr wrap="square" rtlCol="0">
            <a:spAutoFit/>
          </a:bodyPr>
          <a:p>
            <a:r>
              <a:rPr lang="zh-CN" altLang="en-US"/>
              <a:t>数据集：</a:t>
            </a:r>
            <a:r>
              <a:rPr lang="en-US" altLang="zh-CN"/>
              <a:t>TrickyBugs (Liu et al., 2024b)</a:t>
            </a:r>
            <a:r>
              <a:rPr lang="zh-CN" altLang="en-US"/>
              <a:t>，它测试了其在人工编写的貌似合理的程序中检测错误的能力；以及</a:t>
            </a:r>
            <a:r>
              <a:rPr lang="en-US" altLang="zh-CN"/>
              <a:t>EvalPlus (Liu et al., 2023a)</a:t>
            </a:r>
            <a:r>
              <a:rPr lang="zh-CN" altLang="en-US"/>
              <a:t>，它评估了其在</a:t>
            </a:r>
            <a:r>
              <a:rPr lang="en-US" altLang="zh-CN"/>
              <a:t>AI</a:t>
            </a:r>
            <a:r>
              <a:rPr lang="zh-CN" altLang="en-US"/>
              <a:t>生成的貌似合理的程序中的有效性。</a:t>
            </a:r>
            <a:endParaRPr lang="zh-CN" altLang="en-US"/>
          </a:p>
        </p:txBody>
      </p:sp>
      <p:sp>
        <p:nvSpPr>
          <p:cNvPr id="3" name="文本框 2"/>
          <p:cNvSpPr txBox="1"/>
          <p:nvPr/>
        </p:nvSpPr>
        <p:spPr>
          <a:xfrm>
            <a:off x="390525" y="2571115"/>
            <a:ext cx="3245485" cy="922020"/>
          </a:xfrm>
          <a:prstGeom prst="rect">
            <a:avLst/>
          </a:prstGeom>
          <a:noFill/>
        </p:spPr>
        <p:txBody>
          <a:bodyPr wrap="square" rtlCol="0">
            <a:spAutoFit/>
          </a:bodyPr>
          <a:p>
            <a:r>
              <a:rPr lang="zh-CN" altLang="en-US"/>
              <a:t>对比基线：差分提示</a:t>
            </a:r>
            <a:r>
              <a:rPr lang="en-US" altLang="zh-CN"/>
              <a:t>Plus</a:t>
            </a:r>
            <a:r>
              <a:rPr lang="zh-CN" altLang="en-US"/>
              <a:t>（</a:t>
            </a:r>
            <a:r>
              <a:rPr lang="en-US" altLang="zh-CN"/>
              <a:t>DPP</a:t>
            </a:r>
            <a:r>
              <a:rPr lang="zh-CN" altLang="en-US"/>
              <a:t>）、直接聊天</a:t>
            </a:r>
            <a:r>
              <a:rPr lang="en-US" altLang="zh-CN"/>
              <a:t> (CHAT)</a:t>
            </a:r>
            <a:r>
              <a:rPr lang="zh-CN" altLang="en-US"/>
              <a:t>、自动程序修复</a:t>
            </a:r>
            <a:r>
              <a:rPr lang="en-US" altLang="zh-CN"/>
              <a:t> (APR)</a:t>
            </a:r>
            <a:endParaRPr lang="en-US" altLang="zh-CN"/>
          </a:p>
        </p:txBody>
      </p:sp>
      <p:pic>
        <p:nvPicPr>
          <p:cNvPr id="5" name="图片 4"/>
          <p:cNvPicPr>
            <a:picLocks noChangeAspect="1"/>
          </p:cNvPicPr>
          <p:nvPr/>
        </p:nvPicPr>
        <p:blipFill>
          <a:blip r:embed="rId1"/>
          <a:stretch>
            <a:fillRect/>
          </a:stretch>
        </p:blipFill>
        <p:spPr>
          <a:xfrm>
            <a:off x="4450715" y="396875"/>
            <a:ext cx="6936105" cy="2767330"/>
          </a:xfrm>
          <a:prstGeom prst="rect">
            <a:avLst/>
          </a:prstGeom>
        </p:spPr>
      </p:pic>
      <p:sp>
        <p:nvSpPr>
          <p:cNvPr id="6" name="文本框 5"/>
          <p:cNvSpPr txBox="1"/>
          <p:nvPr/>
        </p:nvSpPr>
        <p:spPr>
          <a:xfrm>
            <a:off x="4535170" y="3303270"/>
            <a:ext cx="6649720" cy="553085"/>
          </a:xfrm>
          <a:prstGeom prst="rect">
            <a:avLst/>
          </a:prstGeom>
          <a:noFill/>
        </p:spPr>
        <p:txBody>
          <a:bodyPr wrap="square" rtlCol="0">
            <a:spAutoFit/>
          </a:bodyPr>
          <a:p>
            <a:r>
              <a:rPr lang="zh-CN" altLang="en-US" sz="1000" b="1"/>
              <a:t>不同方法在检测似真程序中的错误方面的有效性。</a:t>
            </a:r>
            <a:r>
              <a:rPr lang="en-US" altLang="zh-CN" sz="1000" b="1"/>
              <a:t>k </a:t>
            </a:r>
            <a:r>
              <a:rPr lang="zh-CN" altLang="en-US" sz="1000" b="1"/>
              <a:t>表示生成的程序变体的数量。</a:t>
            </a:r>
            <a:r>
              <a:rPr lang="en-US" altLang="zh-CN" sz="1000" b="1"/>
              <a:t>R</a:t>
            </a:r>
            <a:r>
              <a:rPr lang="zh-CN" altLang="en-US" sz="1000" b="1"/>
              <a:t>、</a:t>
            </a:r>
            <a:r>
              <a:rPr lang="en-US" altLang="zh-CN" sz="1000" b="1"/>
              <a:t>P </a:t>
            </a:r>
            <a:r>
              <a:rPr lang="zh-CN" altLang="en-US" sz="1000" b="1"/>
              <a:t>和</a:t>
            </a:r>
            <a:r>
              <a:rPr lang="en-US" altLang="zh-CN" sz="1000" b="1"/>
              <a:t> F </a:t>
            </a:r>
            <a:r>
              <a:rPr lang="zh-CN" altLang="en-US" sz="1000" b="1"/>
              <a:t>分别表示召回率、精确率和</a:t>
            </a:r>
            <a:r>
              <a:rPr lang="en-US" altLang="zh-CN" sz="1000" b="1"/>
              <a:t> F1 </a:t>
            </a:r>
            <a:r>
              <a:rPr lang="zh-CN" altLang="en-US" sz="1000" b="1"/>
              <a:t>分数。粗体数字表示最佳</a:t>
            </a:r>
            <a:r>
              <a:rPr lang="en-US" altLang="zh-CN" sz="1000" b="1"/>
              <a:t> F1 </a:t>
            </a:r>
            <a:r>
              <a:rPr lang="zh-CN" altLang="en-US" sz="1000" b="1"/>
              <a:t>分数。总的来说，</a:t>
            </a:r>
            <a:r>
              <a:rPr lang="en-US" altLang="zh-CN" sz="1000" b="1"/>
              <a:t>TrickCatcher </a:t>
            </a:r>
            <a:r>
              <a:rPr lang="zh-CN" altLang="en-US" sz="1000" b="1"/>
              <a:t>在检测人工编写和</a:t>
            </a:r>
            <a:r>
              <a:rPr lang="en-US" altLang="zh-CN" sz="1000" b="1"/>
              <a:t> AI </a:t>
            </a:r>
            <a:r>
              <a:rPr lang="zh-CN" altLang="en-US" sz="1000" b="1"/>
              <a:t>生成的似真程序中的错误方面表现出最佳的有效性。</a:t>
            </a:r>
            <a:endParaRPr lang="zh-CN" altLang="en-US" sz="1000" b="1"/>
          </a:p>
        </p:txBody>
      </p:sp>
      <p:sp>
        <p:nvSpPr>
          <p:cNvPr id="7" name="文本框 6"/>
          <p:cNvSpPr txBox="1"/>
          <p:nvPr/>
        </p:nvSpPr>
        <p:spPr>
          <a:xfrm>
            <a:off x="373380" y="4119245"/>
            <a:ext cx="11283315" cy="1198880"/>
          </a:xfrm>
          <a:prstGeom prst="rect">
            <a:avLst/>
          </a:prstGeom>
          <a:noFill/>
        </p:spPr>
        <p:txBody>
          <a:bodyPr wrap="square" rtlCol="0">
            <a:spAutoFit/>
          </a:bodyPr>
          <a:p>
            <a:r>
              <a:rPr lang="en-US" altLang="zh-CN"/>
              <a:t>RQ1</a:t>
            </a:r>
            <a:r>
              <a:rPr lang="zh-CN" altLang="en-US"/>
              <a:t>：</a:t>
            </a:r>
            <a:r>
              <a:rPr lang="en-US" altLang="zh-CN"/>
              <a:t>TrickCatcher</a:t>
            </a:r>
            <a:r>
              <a:rPr lang="zh-CN" altLang="en-US"/>
              <a:t>生成的测试用例在检测似真程序中的错误时有多有效？</a:t>
            </a:r>
            <a:endParaRPr lang="zh-CN" altLang="en-US"/>
          </a:p>
          <a:p>
            <a:endParaRPr lang="zh-CN" altLang="en-US"/>
          </a:p>
          <a:p>
            <a:r>
              <a:rPr lang="en-US" altLang="zh-CN"/>
              <a:t>TrickCatcher </a:t>
            </a:r>
            <a:r>
              <a:rPr lang="zh-CN" altLang="en-US"/>
              <a:t>在召回率</a:t>
            </a:r>
            <a:r>
              <a:rPr lang="en-US" altLang="zh-CN"/>
              <a:t> (Recall)</a:t>
            </a:r>
            <a:r>
              <a:rPr lang="zh-CN" altLang="en-US"/>
              <a:t>、精确率</a:t>
            </a:r>
            <a:r>
              <a:rPr lang="en-US" altLang="zh-CN"/>
              <a:t> (Precision) </a:t>
            </a:r>
            <a:r>
              <a:rPr lang="zh-CN" altLang="en-US"/>
              <a:t>和</a:t>
            </a:r>
            <a:r>
              <a:rPr lang="en-US" altLang="zh-CN"/>
              <a:t> F1 </a:t>
            </a:r>
            <a:r>
              <a:rPr lang="zh-CN" altLang="en-US"/>
              <a:t>值上都显著优于现有最佳基线方法。</a:t>
            </a:r>
            <a:endParaRPr lang="en-US" altLang="zh-CN"/>
          </a:p>
          <a:p>
            <a:r>
              <a:rPr lang="en-US" altLang="zh-CN"/>
              <a:t>- F1 </a:t>
            </a:r>
            <a:r>
              <a:rPr lang="zh-CN" altLang="en-US"/>
              <a:t>分数最高可达最佳基线的</a:t>
            </a:r>
            <a:r>
              <a:rPr lang="en-US" altLang="zh-CN"/>
              <a:t> 1.66 </a:t>
            </a:r>
            <a:r>
              <a:rPr lang="zh-CN" altLang="en-US"/>
              <a:t>倍，召回率高达</a:t>
            </a:r>
            <a:r>
              <a:rPr lang="en-US" altLang="zh-CN"/>
              <a:t> 1.80 </a:t>
            </a:r>
            <a:r>
              <a:rPr lang="zh-CN" altLang="en-US"/>
              <a:t>倍，精确率高达</a:t>
            </a:r>
            <a:r>
              <a:rPr lang="en-US" altLang="zh-CN"/>
              <a:t> 2.65 </a:t>
            </a:r>
            <a:r>
              <a:rPr lang="zh-CN" altLang="en-US"/>
              <a:t>倍。</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248920" y="646430"/>
            <a:ext cx="3587115" cy="1753235"/>
          </a:xfrm>
          <a:prstGeom prst="rect">
            <a:avLst/>
          </a:prstGeom>
          <a:noFill/>
        </p:spPr>
        <p:txBody>
          <a:bodyPr wrap="square" rtlCol="0">
            <a:spAutoFit/>
          </a:bodyPr>
          <a:p>
            <a:r>
              <a:rPr lang="zh-CN" altLang="en-US"/>
              <a:t>数据集：</a:t>
            </a:r>
            <a:r>
              <a:rPr lang="en-US" altLang="zh-CN"/>
              <a:t>TrickyBugs (Liu et al., 2024b)</a:t>
            </a:r>
            <a:r>
              <a:rPr lang="zh-CN" altLang="en-US"/>
              <a:t>，它测试了其在人工编写的貌似合理的程序中检测错误的能力；以及</a:t>
            </a:r>
            <a:r>
              <a:rPr lang="en-US" altLang="zh-CN"/>
              <a:t>EvalPlus (Liu et al., 2023a)</a:t>
            </a:r>
            <a:r>
              <a:rPr lang="zh-CN" altLang="en-US"/>
              <a:t>，它评估了其在</a:t>
            </a:r>
            <a:r>
              <a:rPr lang="en-US" altLang="zh-CN"/>
              <a:t>AI</a:t>
            </a:r>
            <a:r>
              <a:rPr lang="zh-CN" altLang="en-US"/>
              <a:t>生成的貌似合理的程序中的有效性。</a:t>
            </a:r>
            <a:endParaRPr lang="zh-CN" altLang="en-US"/>
          </a:p>
        </p:txBody>
      </p:sp>
      <p:sp>
        <p:nvSpPr>
          <p:cNvPr id="3" name="文本框 2"/>
          <p:cNvSpPr txBox="1"/>
          <p:nvPr/>
        </p:nvSpPr>
        <p:spPr>
          <a:xfrm>
            <a:off x="390525" y="2571115"/>
            <a:ext cx="3245485" cy="922020"/>
          </a:xfrm>
          <a:prstGeom prst="rect">
            <a:avLst/>
          </a:prstGeom>
          <a:noFill/>
        </p:spPr>
        <p:txBody>
          <a:bodyPr wrap="square" rtlCol="0">
            <a:spAutoFit/>
          </a:bodyPr>
          <a:p>
            <a:r>
              <a:rPr lang="zh-CN" altLang="en-US"/>
              <a:t>对比基线：差分提示</a:t>
            </a:r>
            <a:r>
              <a:rPr lang="en-US" altLang="zh-CN"/>
              <a:t>Plus</a:t>
            </a:r>
            <a:r>
              <a:rPr lang="zh-CN" altLang="en-US"/>
              <a:t>（</a:t>
            </a:r>
            <a:r>
              <a:rPr lang="en-US" altLang="zh-CN"/>
              <a:t>DPP</a:t>
            </a:r>
            <a:r>
              <a:rPr lang="zh-CN" altLang="en-US"/>
              <a:t>）、直接聊天</a:t>
            </a:r>
            <a:r>
              <a:rPr lang="en-US" altLang="zh-CN"/>
              <a:t> (CHAT)</a:t>
            </a:r>
            <a:r>
              <a:rPr lang="zh-CN" altLang="en-US"/>
              <a:t>、自动程序修复</a:t>
            </a:r>
            <a:r>
              <a:rPr lang="en-US" altLang="zh-CN"/>
              <a:t> (APR)</a:t>
            </a:r>
            <a:endParaRPr lang="en-US" altLang="zh-CN"/>
          </a:p>
        </p:txBody>
      </p:sp>
      <p:sp>
        <p:nvSpPr>
          <p:cNvPr id="7" name="文本框 6"/>
          <p:cNvSpPr txBox="1"/>
          <p:nvPr/>
        </p:nvSpPr>
        <p:spPr>
          <a:xfrm>
            <a:off x="373380" y="4119245"/>
            <a:ext cx="11283315" cy="922020"/>
          </a:xfrm>
          <a:prstGeom prst="rect">
            <a:avLst/>
          </a:prstGeom>
          <a:noFill/>
        </p:spPr>
        <p:txBody>
          <a:bodyPr wrap="square" rtlCol="0">
            <a:spAutoFit/>
          </a:bodyPr>
          <a:p>
            <a:r>
              <a:rPr lang="en-US" altLang="zh-CN"/>
              <a:t>RQ2</a:t>
            </a:r>
            <a:r>
              <a:rPr lang="zh-CN" altLang="en-US"/>
              <a:t>：当应用于正确的程序时，</a:t>
            </a:r>
            <a:r>
              <a:rPr lang="en-US" altLang="zh-CN"/>
              <a:t>TrickCatcher</a:t>
            </a:r>
            <a:r>
              <a:rPr lang="zh-CN" altLang="en-US"/>
              <a:t>会产生多少误报？</a:t>
            </a:r>
            <a:endParaRPr lang="zh-CN" altLang="en-US"/>
          </a:p>
          <a:p>
            <a:r>
              <a:rPr lang="en-US" altLang="zh-CN"/>
              <a:t>TrickCatcher </a:t>
            </a:r>
            <a:r>
              <a:rPr lang="zh-CN" altLang="en-US"/>
              <a:t>产生的假阳性（</a:t>
            </a:r>
            <a:r>
              <a:rPr lang="en-US" altLang="zh-CN"/>
              <a:t>False Positives, FP</a:t>
            </a:r>
            <a:r>
              <a:rPr lang="zh-CN" altLang="en-US"/>
              <a:t>）数量远低于其他方法（最高达</a:t>
            </a:r>
            <a:r>
              <a:rPr lang="en-US" altLang="zh-CN"/>
              <a:t>16</a:t>
            </a:r>
            <a:r>
              <a:rPr lang="zh-CN" altLang="en-US"/>
              <a:t>倍），且通过其生成器方法，完全避免了因无效输入导致的</a:t>
            </a:r>
            <a:r>
              <a:rPr lang="en-US" altLang="zh-CN"/>
              <a:t>FP</a:t>
            </a:r>
            <a:r>
              <a:rPr lang="zh-CN" altLang="en-US"/>
              <a:t>。</a:t>
            </a:r>
            <a:endParaRPr lang="zh-CN" altLang="en-US"/>
          </a:p>
        </p:txBody>
      </p:sp>
      <p:pic>
        <p:nvPicPr>
          <p:cNvPr id="8" name="图片 7"/>
          <p:cNvPicPr>
            <a:picLocks noChangeAspect="1"/>
          </p:cNvPicPr>
          <p:nvPr/>
        </p:nvPicPr>
        <p:blipFill>
          <a:blip r:embed="rId1"/>
          <a:stretch>
            <a:fillRect/>
          </a:stretch>
        </p:blipFill>
        <p:spPr>
          <a:xfrm>
            <a:off x="4629150" y="564515"/>
            <a:ext cx="5957570" cy="348742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248920" y="646430"/>
            <a:ext cx="3587115" cy="1753235"/>
          </a:xfrm>
          <a:prstGeom prst="rect">
            <a:avLst/>
          </a:prstGeom>
          <a:noFill/>
        </p:spPr>
        <p:txBody>
          <a:bodyPr wrap="square" rtlCol="0">
            <a:spAutoFit/>
          </a:bodyPr>
          <a:p>
            <a:r>
              <a:rPr lang="zh-CN" altLang="en-US"/>
              <a:t>数据集：</a:t>
            </a:r>
            <a:r>
              <a:rPr lang="en-US" altLang="zh-CN"/>
              <a:t>TrickyBugs (Liu et al., 2024b)</a:t>
            </a:r>
            <a:r>
              <a:rPr lang="zh-CN" altLang="en-US"/>
              <a:t>，它测试了其在人工编写的貌似合理的程序中检测错误的能力；以及</a:t>
            </a:r>
            <a:r>
              <a:rPr lang="en-US" altLang="zh-CN"/>
              <a:t>EvalPlus (Liu et al., 2023a)</a:t>
            </a:r>
            <a:r>
              <a:rPr lang="zh-CN" altLang="en-US"/>
              <a:t>，它评估了其在</a:t>
            </a:r>
            <a:r>
              <a:rPr lang="en-US" altLang="zh-CN"/>
              <a:t>AI</a:t>
            </a:r>
            <a:r>
              <a:rPr lang="zh-CN" altLang="en-US"/>
              <a:t>生成的貌似合理的程序中的有效性。</a:t>
            </a:r>
            <a:endParaRPr lang="zh-CN" altLang="en-US"/>
          </a:p>
        </p:txBody>
      </p:sp>
      <p:sp>
        <p:nvSpPr>
          <p:cNvPr id="3" name="文本框 2"/>
          <p:cNvSpPr txBox="1"/>
          <p:nvPr/>
        </p:nvSpPr>
        <p:spPr>
          <a:xfrm>
            <a:off x="390525" y="2571115"/>
            <a:ext cx="3245485" cy="922020"/>
          </a:xfrm>
          <a:prstGeom prst="rect">
            <a:avLst/>
          </a:prstGeom>
          <a:noFill/>
        </p:spPr>
        <p:txBody>
          <a:bodyPr wrap="square" rtlCol="0">
            <a:spAutoFit/>
          </a:bodyPr>
          <a:p>
            <a:r>
              <a:rPr lang="zh-CN" altLang="en-US"/>
              <a:t>对比基线：差分提示</a:t>
            </a:r>
            <a:r>
              <a:rPr lang="en-US" altLang="zh-CN"/>
              <a:t>Plus</a:t>
            </a:r>
            <a:r>
              <a:rPr lang="zh-CN" altLang="en-US"/>
              <a:t>（</a:t>
            </a:r>
            <a:r>
              <a:rPr lang="en-US" altLang="zh-CN"/>
              <a:t>DPP</a:t>
            </a:r>
            <a:r>
              <a:rPr lang="zh-CN" altLang="en-US"/>
              <a:t>）、直接聊天</a:t>
            </a:r>
            <a:r>
              <a:rPr lang="en-US" altLang="zh-CN"/>
              <a:t> (CHAT)</a:t>
            </a:r>
            <a:r>
              <a:rPr lang="zh-CN" altLang="en-US"/>
              <a:t>、自动程序修复</a:t>
            </a:r>
            <a:r>
              <a:rPr lang="en-US" altLang="zh-CN"/>
              <a:t> (APR)</a:t>
            </a:r>
            <a:endParaRPr lang="en-US" altLang="zh-CN"/>
          </a:p>
        </p:txBody>
      </p:sp>
      <p:sp>
        <p:nvSpPr>
          <p:cNvPr id="7" name="文本框 6"/>
          <p:cNvSpPr txBox="1"/>
          <p:nvPr/>
        </p:nvSpPr>
        <p:spPr>
          <a:xfrm>
            <a:off x="373380" y="4119245"/>
            <a:ext cx="11283315" cy="1198880"/>
          </a:xfrm>
          <a:prstGeom prst="rect">
            <a:avLst/>
          </a:prstGeom>
          <a:noFill/>
        </p:spPr>
        <p:txBody>
          <a:bodyPr wrap="square" rtlCol="0">
            <a:spAutoFit/>
          </a:bodyPr>
          <a:p>
            <a:r>
              <a:rPr lang="en-US" altLang="zh-CN"/>
              <a:t>RQ3</a:t>
            </a:r>
            <a:r>
              <a:rPr lang="zh-CN" altLang="en-US"/>
              <a:t>：不同的组件如何对</a:t>
            </a:r>
            <a:r>
              <a:rPr lang="en-US" altLang="zh-CN"/>
              <a:t>TrickCatcher</a:t>
            </a:r>
            <a:r>
              <a:rPr lang="zh-CN" altLang="en-US"/>
              <a:t>的最终性能做出贡献？</a:t>
            </a:r>
            <a:endParaRPr lang="zh-CN" altLang="en-US"/>
          </a:p>
          <a:p>
            <a:endParaRPr lang="zh-CN" altLang="en-US"/>
          </a:p>
          <a:p>
            <a:r>
              <a:rPr lang="zh-CN" altLang="en-US"/>
              <a:t>消融研究证实，</a:t>
            </a:r>
            <a:r>
              <a:rPr lang="en-US" altLang="zh-CN"/>
              <a:t>TrickCatcher </a:t>
            </a:r>
            <a:r>
              <a:rPr lang="zh-CN" altLang="en-US"/>
              <a:t>的每个组件（</a:t>
            </a:r>
            <a:r>
              <a:rPr lang="en-US" altLang="zh-CN"/>
              <a:t>PUT</a:t>
            </a:r>
            <a:r>
              <a:rPr lang="zh-CN" altLang="en-US"/>
              <a:t>引导的程序变体生成、基于生成器的输入生成、多样性驱动的差分测试）都对其整体性能有显著贡献。</a:t>
            </a:r>
            <a:endParaRPr lang="zh-CN" altLang="en-US"/>
          </a:p>
        </p:txBody>
      </p:sp>
      <p:pic>
        <p:nvPicPr>
          <p:cNvPr id="5" name="图片 4"/>
          <p:cNvPicPr>
            <a:picLocks noChangeAspect="1"/>
          </p:cNvPicPr>
          <p:nvPr/>
        </p:nvPicPr>
        <p:blipFill>
          <a:blip r:embed="rId1"/>
          <a:stretch>
            <a:fillRect/>
          </a:stretch>
        </p:blipFill>
        <p:spPr>
          <a:xfrm>
            <a:off x="3747135" y="932815"/>
            <a:ext cx="7757795" cy="2279015"/>
          </a:xfrm>
          <a:prstGeom prst="rect">
            <a:avLst/>
          </a:prstGeom>
        </p:spPr>
      </p:pic>
      <p:sp>
        <p:nvSpPr>
          <p:cNvPr id="6" name="文本框 5"/>
          <p:cNvSpPr txBox="1"/>
          <p:nvPr/>
        </p:nvSpPr>
        <p:spPr>
          <a:xfrm>
            <a:off x="4883785" y="3341370"/>
            <a:ext cx="5213985" cy="460375"/>
          </a:xfrm>
          <a:prstGeom prst="rect">
            <a:avLst/>
          </a:prstGeom>
          <a:noFill/>
        </p:spPr>
        <p:txBody>
          <a:bodyPr wrap="square" rtlCol="0">
            <a:spAutoFit/>
          </a:bodyPr>
          <a:p>
            <a:r>
              <a:rPr lang="en-US" altLang="zh-CN" sz="1200" b="1"/>
              <a:t>“PG”</a:t>
            </a:r>
            <a:r>
              <a:rPr lang="zh-CN" altLang="en-US" sz="1200" b="1"/>
              <a:t>、</a:t>
            </a:r>
            <a:r>
              <a:rPr lang="en-US" altLang="zh-CN" sz="1200" b="1"/>
              <a:t>“IG”</a:t>
            </a:r>
            <a:r>
              <a:rPr lang="zh-CN" altLang="en-US" sz="1200" b="1"/>
              <a:t>和</a:t>
            </a:r>
            <a:r>
              <a:rPr lang="en-US" altLang="zh-CN" sz="1200" b="1"/>
              <a:t>“DT”</a:t>
            </a:r>
            <a:r>
              <a:rPr lang="zh-CN" altLang="en-US" sz="1200" b="1"/>
              <a:t>分别代表执行程序变体生成、输入生成和差异测试的不同方式。</a:t>
            </a:r>
            <a:r>
              <a:rPr lang="en-US" altLang="zh-CN" sz="1200" b="1"/>
              <a:t>“R”</a:t>
            </a:r>
            <a:r>
              <a:rPr lang="zh-CN" altLang="en-US" sz="1200" b="1"/>
              <a:t>、</a:t>
            </a:r>
            <a:r>
              <a:rPr lang="en-US" altLang="zh-CN" sz="1200" b="1"/>
              <a:t>“P”</a:t>
            </a:r>
            <a:r>
              <a:rPr lang="zh-CN" altLang="en-US" sz="1200" b="1"/>
              <a:t>和</a:t>
            </a:r>
            <a:r>
              <a:rPr lang="en-US" altLang="zh-CN" sz="1200" b="1"/>
              <a:t>“F”</a:t>
            </a:r>
            <a:r>
              <a:rPr lang="zh-CN" altLang="en-US" sz="1200" b="1"/>
              <a:t>分别代表召回率、精确率和</a:t>
            </a:r>
            <a:r>
              <a:rPr lang="en-US" altLang="zh-CN" sz="1200" b="1"/>
              <a:t> F1 </a:t>
            </a:r>
            <a:r>
              <a:rPr lang="zh-CN" altLang="en-US" sz="1200" b="1"/>
              <a:t>分数。</a:t>
            </a:r>
            <a:endParaRPr lang="zh-CN" altLang="en-US" sz="1200" b="1"/>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248920" y="646430"/>
            <a:ext cx="3587115" cy="1753235"/>
          </a:xfrm>
          <a:prstGeom prst="rect">
            <a:avLst/>
          </a:prstGeom>
          <a:noFill/>
        </p:spPr>
        <p:txBody>
          <a:bodyPr wrap="square" rtlCol="0">
            <a:spAutoFit/>
          </a:bodyPr>
          <a:p>
            <a:r>
              <a:rPr lang="zh-CN" altLang="en-US"/>
              <a:t>数据集：</a:t>
            </a:r>
            <a:r>
              <a:rPr lang="en-US" altLang="zh-CN"/>
              <a:t>TrickyBugs (Liu et al., 2024b)</a:t>
            </a:r>
            <a:r>
              <a:rPr lang="zh-CN" altLang="en-US"/>
              <a:t>，它测试了其在人工编写的貌似合理的程序中检测错误的能力；以及</a:t>
            </a:r>
            <a:r>
              <a:rPr lang="en-US" altLang="zh-CN"/>
              <a:t>EvalPlus (Liu et al., 2023a)</a:t>
            </a:r>
            <a:r>
              <a:rPr lang="zh-CN" altLang="en-US"/>
              <a:t>，它评估了其在</a:t>
            </a:r>
            <a:r>
              <a:rPr lang="en-US" altLang="zh-CN"/>
              <a:t>AI</a:t>
            </a:r>
            <a:r>
              <a:rPr lang="zh-CN" altLang="en-US"/>
              <a:t>生成的貌似合理的程序中的有效性。</a:t>
            </a:r>
            <a:endParaRPr lang="zh-CN" altLang="en-US"/>
          </a:p>
        </p:txBody>
      </p:sp>
      <p:sp>
        <p:nvSpPr>
          <p:cNvPr id="3" name="文本框 2"/>
          <p:cNvSpPr txBox="1"/>
          <p:nvPr/>
        </p:nvSpPr>
        <p:spPr>
          <a:xfrm>
            <a:off x="390525" y="2571115"/>
            <a:ext cx="3245485" cy="922020"/>
          </a:xfrm>
          <a:prstGeom prst="rect">
            <a:avLst/>
          </a:prstGeom>
          <a:noFill/>
        </p:spPr>
        <p:txBody>
          <a:bodyPr wrap="square" rtlCol="0">
            <a:spAutoFit/>
          </a:bodyPr>
          <a:p>
            <a:r>
              <a:rPr lang="zh-CN" altLang="en-US"/>
              <a:t>对比基线：差分提示</a:t>
            </a:r>
            <a:r>
              <a:rPr lang="en-US" altLang="zh-CN"/>
              <a:t>Plus</a:t>
            </a:r>
            <a:r>
              <a:rPr lang="zh-CN" altLang="en-US"/>
              <a:t>（</a:t>
            </a:r>
            <a:r>
              <a:rPr lang="en-US" altLang="zh-CN"/>
              <a:t>DPP</a:t>
            </a:r>
            <a:r>
              <a:rPr lang="zh-CN" altLang="en-US"/>
              <a:t>）、直接聊天</a:t>
            </a:r>
            <a:r>
              <a:rPr lang="en-US" altLang="zh-CN"/>
              <a:t> (CHAT)</a:t>
            </a:r>
            <a:r>
              <a:rPr lang="zh-CN" altLang="en-US"/>
              <a:t>、自动程序修复</a:t>
            </a:r>
            <a:r>
              <a:rPr lang="en-US" altLang="zh-CN"/>
              <a:t> (APR)</a:t>
            </a:r>
            <a:endParaRPr lang="en-US" altLang="zh-CN"/>
          </a:p>
        </p:txBody>
      </p:sp>
      <p:sp>
        <p:nvSpPr>
          <p:cNvPr id="7" name="文本框 6"/>
          <p:cNvSpPr txBox="1"/>
          <p:nvPr/>
        </p:nvSpPr>
        <p:spPr>
          <a:xfrm>
            <a:off x="373380" y="4119245"/>
            <a:ext cx="11283315" cy="1753235"/>
          </a:xfrm>
          <a:prstGeom prst="rect">
            <a:avLst/>
          </a:prstGeom>
          <a:noFill/>
        </p:spPr>
        <p:txBody>
          <a:bodyPr wrap="square" rtlCol="0">
            <a:spAutoFit/>
          </a:bodyPr>
          <a:p>
            <a:r>
              <a:rPr lang="en-US" altLang="zh-CN"/>
              <a:t>RQ4</a:t>
            </a:r>
            <a:r>
              <a:rPr lang="zh-CN" altLang="en-US"/>
              <a:t>：程序变体的数量如何影响</a:t>
            </a:r>
            <a:r>
              <a:rPr lang="en-US" altLang="zh-CN"/>
              <a:t>TrickCatcher</a:t>
            </a:r>
            <a:r>
              <a:rPr lang="zh-CN" altLang="en-US"/>
              <a:t>的有效性？</a:t>
            </a:r>
            <a:endParaRPr lang="zh-CN" altLang="en-US"/>
          </a:p>
          <a:p>
            <a:endParaRPr lang="zh-CN" altLang="en-US"/>
          </a:p>
          <a:p>
            <a:r>
              <a:rPr lang="zh-CN" altLang="en-US"/>
              <a:t>在大多数情况下，</a:t>
            </a:r>
            <a:r>
              <a:rPr lang="en-US" altLang="zh-CN"/>
              <a:t>TrickCatcher</a:t>
            </a:r>
            <a:r>
              <a:rPr lang="zh-CN" altLang="en-US"/>
              <a:t>的真阳性（</a:t>
            </a:r>
            <a:r>
              <a:rPr lang="en-US" altLang="zh-CN"/>
              <a:t>TP</a:t>
            </a:r>
            <a:r>
              <a:rPr lang="zh-CN" altLang="en-US"/>
              <a:t>）、假阳性（</a:t>
            </a:r>
            <a:r>
              <a:rPr lang="en-US" altLang="zh-CN"/>
              <a:t>FP</a:t>
            </a:r>
            <a:r>
              <a:rPr lang="zh-CN" altLang="en-US"/>
              <a:t>）、精确率和</a:t>
            </a:r>
            <a:r>
              <a:rPr lang="en-US" altLang="zh-CN"/>
              <a:t>F1</a:t>
            </a:r>
            <a:r>
              <a:rPr lang="zh-CN" altLang="en-US"/>
              <a:t>分数都优于</a:t>
            </a:r>
            <a:r>
              <a:rPr lang="en-US" altLang="zh-CN"/>
              <a:t>DPP</a:t>
            </a:r>
            <a:r>
              <a:rPr lang="zh-CN" altLang="en-US"/>
              <a:t>。对于精确率和</a:t>
            </a:r>
            <a:r>
              <a:rPr lang="en-US" altLang="zh-CN"/>
              <a:t>F1</a:t>
            </a:r>
            <a:r>
              <a:rPr lang="zh-CN" altLang="en-US"/>
              <a:t>分数，即使在最坏的情况下，</a:t>
            </a:r>
            <a:r>
              <a:rPr lang="en-US" altLang="zh-CN"/>
              <a:t>TrickCatcher</a:t>
            </a:r>
            <a:r>
              <a:rPr lang="zh-CN" altLang="en-US"/>
              <a:t>也优于</a:t>
            </a:r>
            <a:r>
              <a:rPr lang="en-US" altLang="zh-CN"/>
              <a:t>DPP</a:t>
            </a:r>
            <a:r>
              <a:rPr lang="zh-CN" altLang="en-US"/>
              <a:t>在最佳情况下的表现。此外，</a:t>
            </a:r>
            <a:r>
              <a:rPr lang="en-US" altLang="zh-CN"/>
              <a:t>DPP</a:t>
            </a:r>
            <a:r>
              <a:rPr lang="zh-CN" altLang="en-US"/>
              <a:t>的性能随着</a:t>
            </a:r>
            <a:endParaRPr lang="zh-CN" altLang="en-US"/>
          </a:p>
          <a:p>
            <a:r>
              <a:rPr lang="en-US" altLang="zh-CN"/>
              <a:t>k</a:t>
            </a:r>
            <a:endParaRPr lang="en-US" altLang="zh-CN"/>
          </a:p>
          <a:p>
            <a:r>
              <a:rPr lang="zh-CN" altLang="en-US"/>
              <a:t>的变化而显著波动，而</a:t>
            </a:r>
            <a:r>
              <a:rPr lang="en-US" altLang="zh-CN"/>
              <a:t>TrickCatcher</a:t>
            </a:r>
            <a:r>
              <a:rPr lang="zh-CN" altLang="en-US"/>
              <a:t>的性能始终保持稳定和出色，进一步证明了</a:t>
            </a:r>
            <a:r>
              <a:rPr lang="en-US" altLang="zh-CN"/>
              <a:t>TrickCatcher</a:t>
            </a:r>
            <a:r>
              <a:rPr lang="zh-CN" altLang="en-US"/>
              <a:t>的实用性。</a:t>
            </a:r>
            <a:endParaRPr lang="zh-CN" altLang="en-US"/>
          </a:p>
        </p:txBody>
      </p:sp>
      <p:pic>
        <p:nvPicPr>
          <p:cNvPr id="8" name="图片 7"/>
          <p:cNvPicPr>
            <a:picLocks noChangeAspect="1"/>
          </p:cNvPicPr>
          <p:nvPr/>
        </p:nvPicPr>
        <p:blipFill>
          <a:blip r:embed="rId1"/>
          <a:stretch>
            <a:fillRect/>
          </a:stretch>
        </p:blipFill>
        <p:spPr>
          <a:xfrm>
            <a:off x="7910830" y="171450"/>
            <a:ext cx="3036570" cy="419989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373380" y="4119245"/>
            <a:ext cx="11283315" cy="1753235"/>
          </a:xfrm>
          <a:prstGeom prst="rect">
            <a:avLst/>
          </a:prstGeom>
          <a:noFill/>
        </p:spPr>
        <p:txBody>
          <a:bodyPr wrap="square" rtlCol="0">
            <a:spAutoFit/>
          </a:bodyPr>
          <a:p>
            <a:r>
              <a:rPr lang="en-US" altLang="zh-CN"/>
              <a:t>RQ5</a:t>
            </a:r>
            <a:r>
              <a:rPr lang="zh-CN" altLang="en-US"/>
              <a:t>：编码任务的难度如何影响</a:t>
            </a:r>
            <a:r>
              <a:rPr lang="en-US" altLang="zh-CN"/>
              <a:t>TrickCatcher</a:t>
            </a:r>
            <a:r>
              <a:rPr lang="zh-CN" altLang="en-US"/>
              <a:t>的有效性？</a:t>
            </a:r>
            <a:endParaRPr lang="zh-CN" altLang="en-US"/>
          </a:p>
          <a:p>
            <a:endParaRPr lang="zh-CN" altLang="en-US"/>
          </a:p>
          <a:p>
            <a:r>
              <a:rPr lang="zh-CN" altLang="en-US"/>
              <a:t>在难度较高的编码任务中，</a:t>
            </a:r>
            <a:r>
              <a:rPr lang="en-US" altLang="zh-CN"/>
              <a:t>TrickCatcher </a:t>
            </a:r>
            <a:r>
              <a:rPr lang="zh-CN" altLang="en-US"/>
              <a:t>相对于</a:t>
            </a:r>
            <a:r>
              <a:rPr lang="en-US" altLang="zh-CN"/>
              <a:t>DPP</a:t>
            </a:r>
            <a:r>
              <a:rPr lang="zh-CN" altLang="en-US"/>
              <a:t>的性能提升更为显著。</a:t>
            </a:r>
            <a:endParaRPr lang="zh-CN" altLang="en-US"/>
          </a:p>
          <a:p>
            <a:r>
              <a:rPr lang="zh-CN" altLang="en-US"/>
              <a:t>当编码任务的难度较低时，两种方法的性能相似。然而，对于更困难的编码任务，</a:t>
            </a:r>
            <a:r>
              <a:rPr lang="en-US" altLang="zh-CN"/>
              <a:t>TrickCatcher</a:t>
            </a:r>
            <a:r>
              <a:rPr lang="zh-CN" altLang="en-US"/>
              <a:t>优于</a:t>
            </a:r>
            <a:r>
              <a:rPr lang="en-US" altLang="zh-CN"/>
              <a:t>DPP</a:t>
            </a:r>
            <a:r>
              <a:rPr lang="zh-CN" altLang="en-US"/>
              <a:t>。而且</a:t>
            </a:r>
            <a:r>
              <a:rPr lang="en-US" altLang="zh-CN"/>
              <a:t>TrickCatcher</a:t>
            </a:r>
            <a:r>
              <a:rPr lang="zh-CN" altLang="en-US"/>
              <a:t>生成的更多程序变体通过了基本测试，并且这种差异在高难度任务中更为明显。这种差异表明，</a:t>
            </a:r>
            <a:r>
              <a:rPr lang="en-US" altLang="zh-CN"/>
              <a:t>TrickCatcher</a:t>
            </a:r>
            <a:r>
              <a:rPr lang="zh-CN" altLang="en-US"/>
              <a:t>在生成程序变体时引入的新错误更少，从而提高了最终性能。</a:t>
            </a:r>
            <a:endParaRPr lang="zh-CN" altLang="en-US"/>
          </a:p>
        </p:txBody>
      </p:sp>
      <p:pic>
        <p:nvPicPr>
          <p:cNvPr id="5" name="图片 4"/>
          <p:cNvPicPr>
            <a:picLocks noChangeAspect="1"/>
          </p:cNvPicPr>
          <p:nvPr/>
        </p:nvPicPr>
        <p:blipFill>
          <a:blip r:embed="rId1"/>
          <a:stretch>
            <a:fillRect/>
          </a:stretch>
        </p:blipFill>
        <p:spPr>
          <a:xfrm>
            <a:off x="153035" y="646430"/>
            <a:ext cx="5219065" cy="3276600"/>
          </a:xfrm>
          <a:prstGeom prst="rect">
            <a:avLst/>
          </a:prstGeom>
        </p:spPr>
      </p:pic>
      <p:pic>
        <p:nvPicPr>
          <p:cNvPr id="6" name="图片 5"/>
          <p:cNvPicPr>
            <a:picLocks noChangeAspect="1"/>
          </p:cNvPicPr>
          <p:nvPr/>
        </p:nvPicPr>
        <p:blipFill>
          <a:blip r:embed="rId2"/>
          <a:stretch>
            <a:fillRect/>
          </a:stretch>
        </p:blipFill>
        <p:spPr>
          <a:xfrm>
            <a:off x="5649595" y="642620"/>
            <a:ext cx="5556885" cy="328041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2270" y="785495"/>
            <a:ext cx="11426825" cy="5908040"/>
          </a:xfrm>
          <a:prstGeom prst="rect">
            <a:avLst/>
          </a:prstGeom>
        </p:spPr>
        <p:txBody>
          <a:bodyPr wrap="square">
            <a:spAutoFit/>
          </a:bodyPr>
          <a:p>
            <a:pPr marL="0" indent="0">
              <a:spcBef>
                <a:spcPct val="0"/>
              </a:spcBef>
              <a:spcAft>
                <a:spcPct val="0"/>
              </a:spcAft>
            </a:pPr>
            <a:r>
              <a:rPr lang="zh-CN" altLang="en-US" sz="2400" b="1" i="0">
                <a:solidFill>
                  <a:srgbClr val="121212"/>
                </a:solidFill>
                <a:latin typeface="楷体" panose="02010609060101010101" pitchFamily="49" charset="-122"/>
                <a:ea typeface="楷体" panose="02010609060101010101" pitchFamily="49" charset="-122"/>
                <a:cs typeface="楷体" panose="02010609060101010101" pitchFamily="49" charset="-122"/>
              </a:rPr>
              <a:t>主要内容：</a:t>
            </a:r>
            <a:r>
              <a:rPr lang="en-US" altLang="zh-CN" sz="2400" b="1"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本文提出了</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TrickCatcher</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，一种基于大型语言模型（</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）的测试用例生成方法，旨在检测“貌似正确但实则存在微妙缺陷”（</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plausible programs with tricky bugs</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）的程序中的错误。</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TrickCatcher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包含三个核心阶段：</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spcAft>
                <a:spcPct val="0"/>
              </a:spcAft>
              <a:buAutoNum type="arabicPeriod"/>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PUT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引导的程序变体生成：</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结合程序规范和待测程序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(PUT)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来生成高质量的程序变体，并通过现有测试套件过滤。</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spcAft>
                <a:spcPct val="0"/>
              </a:spcAft>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基于生成器的测试输入生成：</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生成一个符合约束条件的输入生成器（而非直接生成输入），然后通过该生成器生成有效的测试输入。</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spcAft>
                <a:spcPct val="0"/>
              </a:spcAft>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多样性驱动的差分测试：</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将生成的测试输入同时运行在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PUT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和程序变体上，通过检测输出不一致来发现缺陷，并采用一种反传统的、优先考虑差异输出的策略来构建测试预言。</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spcAft>
                <a:spcPct val="0"/>
              </a:spcAft>
            </a:pPr>
            <a:r>
              <a:rPr lang="zh-CN" altLang="en-US" sz="2400" b="1" i="0">
                <a:solidFill>
                  <a:srgbClr val="121212"/>
                </a:solidFill>
                <a:latin typeface="楷体" panose="02010609060101010101" pitchFamily="49" charset="-122"/>
                <a:ea typeface="楷体" panose="02010609060101010101" pitchFamily="49" charset="-122"/>
                <a:cs typeface="楷体" panose="02010609060101010101" pitchFamily="49" charset="-122"/>
              </a:rPr>
              <a:t>局限性：</a:t>
            </a:r>
            <a:endParaRPr lang="zh-CN" altLang="en-US" sz="2400" b="1"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AutoNum type="arabicPeriod"/>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模型限制：</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受限于预算，评估仅使用了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gpt-3.5-turbo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和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deepseek-v3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两种模型，更先进的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可能带来性能提升。</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AutoNum type="arabicPeriod"/>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行为不确定性：</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行为固有的不确定性，需要通过多次重复实验来确保评估的可靠性。</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数据泄露风险：</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尽管采取了措施（数据集发布时间晚于模型，</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EvalPlus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禁止用于训练），但仍存在数据泄露的潜在风险。</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ct val="0"/>
              </a:spcBef>
              <a:spcAft>
                <a:spcPct val="0"/>
              </a:spcAft>
            </a:pPr>
            <a:r>
              <a:rPr lang="zh-CN" altLang="en-US" sz="2400" b="1" i="0">
                <a:solidFill>
                  <a:srgbClr val="121212"/>
                </a:solidFill>
                <a:latin typeface="楷体" panose="02010609060101010101" pitchFamily="49" charset="-122"/>
                <a:ea typeface="楷体" panose="02010609060101010101" pitchFamily="49" charset="-122"/>
                <a:cs typeface="楷体" panose="02010609060101010101" pitchFamily="49" charset="-122"/>
              </a:rPr>
              <a:t>未来的工作：</a:t>
            </a:r>
            <a:r>
              <a:rPr lang="en-US" altLang="zh-CN" sz="2400" b="1" i="0">
                <a:solidFill>
                  <a:srgbClr val="121212"/>
                </a:solidFill>
                <a:latin typeface="楷体" panose="02010609060101010101" pitchFamily="49" charset="-122"/>
                <a:ea typeface="楷体" panose="02010609060101010101" pitchFamily="49" charset="-122"/>
                <a:cs typeface="楷体" panose="02010609060101010101" pitchFamily="49" charset="-122"/>
              </a:rPr>
              <a:t> </a:t>
            </a:r>
            <a:endParaRPr lang="en-US" altLang="zh-CN" sz="2400" b="1"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探索更先进的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利用更强大的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来进一步提升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TrickCatcher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的性能。</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Font typeface="Arial" panose="020B0604020202020204"/>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增强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行为稳定性：</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进一步研究如何减少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行为的不确定性，提高测试结果的可靠性。</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Font typeface="Arial" panose="020B0604020202020204"/>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缓解数据泄露风险：</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探索更严格的方法来确保评估的公正性，尤其是在使用最新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时。</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342900" indent="-342900">
              <a:spcBef>
                <a:spcPct val="0"/>
              </a:spcBef>
              <a:spcAft>
                <a:spcPct val="0"/>
              </a:spcAft>
              <a:buFont typeface="Arial" panose="020B0604020202020204"/>
              <a:buAutoNum type="arabicPeriod"/>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扩展应用范围：</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将 </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TrickCatcher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应用于更广泛的程序类型和编程语言。</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p:txBody>
      </p:sp>
      <p:sp>
        <p:nvSpPr>
          <p:cNvPr id="2" name="文本框 1"/>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99540" y="229235"/>
            <a:ext cx="9393555" cy="3133725"/>
          </a:xfrm>
          <a:prstGeom prst="rect">
            <a:avLst/>
          </a:prstGeom>
        </p:spPr>
      </p:pic>
      <p:sp>
        <p:nvSpPr>
          <p:cNvPr id="5" name="文本框 4"/>
          <p:cNvSpPr txBox="1"/>
          <p:nvPr/>
        </p:nvSpPr>
        <p:spPr>
          <a:xfrm>
            <a:off x="745490" y="3622040"/>
            <a:ext cx="10718800" cy="645160"/>
          </a:xfrm>
          <a:prstGeom prst="rect">
            <a:avLst/>
          </a:prstGeom>
          <a:noFill/>
        </p:spPr>
        <p:txBody>
          <a:bodyPr wrap="square" rtlCol="0">
            <a:spAutoFit/>
          </a:bodyPr>
          <a:p>
            <a:r>
              <a:rPr lang="zh-CN" altLang="en-US"/>
              <a:t>解决的问题：本论文深入探讨了大型语言模型（</a:t>
            </a:r>
            <a:r>
              <a:rPr lang="en-US" altLang="zh-CN"/>
              <a:t>LLMs</a:t>
            </a:r>
            <a:r>
              <a:rPr lang="zh-CN" altLang="en-US"/>
              <a:t>）在测试用例生成方面的能力，并提出了一个名为</a:t>
            </a:r>
            <a:r>
              <a:rPr lang="en-US" altLang="zh-CN"/>
              <a:t> TestChain</a:t>
            </a:r>
            <a:r>
              <a:rPr lang="zh-CN" altLang="en-US"/>
              <a:t>的多智能体框架，旨在显著提升</a:t>
            </a:r>
            <a:r>
              <a:rPr lang="en-US" altLang="zh-CN"/>
              <a:t>LLMs</a:t>
            </a:r>
            <a:r>
              <a:rPr lang="zh-CN" altLang="en-US"/>
              <a:t>生成高质量测试用例的性能，尤其是在处理复杂问题时。</a:t>
            </a:r>
            <a:endParaRPr lang="zh-CN" altLang="en-US"/>
          </a:p>
        </p:txBody>
      </p:sp>
      <p:sp>
        <p:nvSpPr>
          <p:cNvPr id="6" name="文本框 5"/>
          <p:cNvSpPr txBox="1"/>
          <p:nvPr/>
        </p:nvSpPr>
        <p:spPr>
          <a:xfrm>
            <a:off x="881380" y="4629785"/>
            <a:ext cx="10563860" cy="1198880"/>
          </a:xfrm>
          <a:prstGeom prst="rect">
            <a:avLst/>
          </a:prstGeom>
          <a:noFill/>
        </p:spPr>
        <p:txBody>
          <a:bodyPr wrap="square" rtlCol="0">
            <a:spAutoFit/>
          </a:bodyPr>
          <a:p>
            <a:r>
              <a:rPr lang="zh-CN" altLang="en-US"/>
              <a:t>现有研究的局限性：当前多数研究侧重于利用</a:t>
            </a:r>
            <a:r>
              <a:rPr lang="en-US" altLang="zh-CN"/>
              <a:t>LLMs</a:t>
            </a:r>
            <a:r>
              <a:rPr lang="zh-CN" altLang="en-US"/>
              <a:t>生成的测试用例来辅助代码生成（例如，用于选择最佳代码方案或提供自修正反馈），但鲜有研究全面评估</a:t>
            </a:r>
            <a:r>
              <a:rPr lang="en-US" altLang="zh-CN"/>
              <a:t>LLMs</a:t>
            </a:r>
            <a:r>
              <a:rPr lang="zh-CN" altLang="en-US"/>
              <a:t>独立生成高质量测试用例的性能。</a:t>
            </a:r>
            <a:r>
              <a:rPr lang="en-US" altLang="zh-CN"/>
              <a:t>LLMs</a:t>
            </a:r>
            <a:r>
              <a:rPr lang="zh-CN" altLang="en-US"/>
              <a:t>在生成测试用例（特别是其对应的期望输出）时面临挑战，尤其是在问题难度增加时，其正确性会显著下降。这主要是由于</a:t>
            </a:r>
            <a:r>
              <a:rPr lang="en-US" altLang="zh-CN"/>
              <a:t>LLMs</a:t>
            </a:r>
            <a:r>
              <a:rPr lang="zh-CN" altLang="en-US"/>
              <a:t>在</a:t>
            </a:r>
            <a:r>
              <a:rPr lang="en-US" altLang="zh-CN"/>
              <a:t>**</a:t>
            </a:r>
            <a:r>
              <a:rPr lang="zh-CN" altLang="en-US"/>
              <a:t>精确数学计算和复杂逻辑推理</a:t>
            </a:r>
            <a:r>
              <a:rPr lang="en-US" altLang="zh-CN"/>
              <a:t>**</a:t>
            </a:r>
            <a:r>
              <a:rPr lang="zh-CN" altLang="en-US"/>
              <a:t>方面的固有局限性。</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5570855"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TestChain</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746125" y="769620"/>
            <a:ext cx="9759950" cy="2256790"/>
          </a:xfrm>
          <a:prstGeom prst="rect">
            <a:avLst/>
          </a:prstGeom>
        </p:spPr>
      </p:pic>
      <p:sp>
        <p:nvSpPr>
          <p:cNvPr id="3" name="文本框 2"/>
          <p:cNvSpPr txBox="1"/>
          <p:nvPr/>
        </p:nvSpPr>
        <p:spPr>
          <a:xfrm>
            <a:off x="951230" y="3277870"/>
            <a:ext cx="10243820" cy="1198880"/>
          </a:xfrm>
          <a:prstGeom prst="rect">
            <a:avLst/>
          </a:prstGeom>
          <a:noFill/>
        </p:spPr>
        <p:txBody>
          <a:bodyPr wrap="square" rtlCol="0">
            <a:spAutoFit/>
          </a:bodyPr>
          <a:p>
            <a:r>
              <a:rPr lang="en-US" altLang="zh-CN"/>
              <a:t>1.</a:t>
            </a:r>
            <a:r>
              <a:rPr lang="zh-CN" altLang="en-US"/>
              <a:t>设计者</a:t>
            </a:r>
            <a:r>
              <a:rPr lang="zh-CN" altLang="en-US"/>
              <a:t>代理</a:t>
            </a:r>
            <a:endParaRPr lang="zh-CN" altLang="en-US"/>
          </a:p>
          <a:p>
            <a:r>
              <a:rPr lang="zh-CN" altLang="en-US"/>
              <a:t>设计者代理利用大型语言模型（</a:t>
            </a:r>
            <a:r>
              <a:rPr lang="en-US" altLang="zh-CN"/>
              <a:t>LLM</a:t>
            </a:r>
            <a:r>
              <a:rPr lang="zh-CN" altLang="en-US"/>
              <a:t>）生成测试输入。在这个代理中，系统提示描述了它将生成基本测试输入和边缘测试输入。一次性提示提供了一个关于两种类型的测试输入的例子，此外还包括函数定义和文档字符串。生成后，重复的测试输入将被省略，保留的测试输入将作为计算器代理的输入。</a:t>
            </a:r>
            <a:endParaRPr lang="zh-CN" alt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016375" y="146050"/>
            <a:ext cx="6464935" cy="3515995"/>
          </a:xfrm>
          <a:prstGeom prst="rect">
            <a:avLst/>
          </a:prstGeom>
        </p:spPr>
      </p:pic>
      <p:sp>
        <p:nvSpPr>
          <p:cNvPr id="6" name="文本框 5"/>
          <p:cNvSpPr txBox="1"/>
          <p:nvPr/>
        </p:nvSpPr>
        <p:spPr>
          <a:xfrm>
            <a:off x="341630" y="3742055"/>
            <a:ext cx="6321425" cy="2199640"/>
          </a:xfrm>
          <a:prstGeom prst="rect">
            <a:avLst/>
          </a:prstGeom>
          <a:noFill/>
        </p:spPr>
        <p:txBody>
          <a:bodyPr wrap="square" rtlCol="0">
            <a:noAutofit/>
          </a:bodyPr>
          <a:p>
            <a:r>
              <a:rPr lang="en-US" altLang="zh-CN"/>
              <a:t>1. </a:t>
            </a:r>
            <a:r>
              <a:rPr lang="zh-CN" altLang="en-US"/>
              <a:t>生成器程序（</a:t>
            </a:r>
            <a:r>
              <a:rPr lang="en-US" altLang="zh-CN"/>
              <a:t>Test Case Genration</a:t>
            </a:r>
            <a:r>
              <a:rPr lang="zh-CN" altLang="en-US"/>
              <a:t>）</a:t>
            </a:r>
            <a:endParaRPr lang="zh-CN" altLang="en-US"/>
          </a:p>
          <a:p>
            <a:r>
              <a:rPr lang="en-US" altLang="zh-CN"/>
              <a:t>agent</a:t>
            </a:r>
            <a:r>
              <a:rPr lang="zh-CN" altLang="en-US"/>
              <a:t>工作流程：最初，生成器</a:t>
            </a:r>
            <a:r>
              <a:rPr lang="en-US" altLang="zh-CN"/>
              <a:t>agent</a:t>
            </a:r>
            <a:r>
              <a:rPr lang="zh-CN" altLang="en-US"/>
              <a:t>会收到一个问题陈述。然后，它被指示仔细阅读该陈述，并识别和总结输入数据的约束。随后，生成器</a:t>
            </a:r>
            <a:r>
              <a:rPr lang="en-US" altLang="zh-CN"/>
              <a:t>agent</a:t>
            </a:r>
            <a:r>
              <a:rPr lang="zh-CN" altLang="en-US"/>
              <a:t>将分析问题，以预测参赛者可能犯的潜在错误，并识别可能的边界情况。基于此分析，它将设计有针对性的对抗性测试用例。最后，生成器</a:t>
            </a:r>
            <a:r>
              <a:rPr lang="en-US" altLang="zh-CN"/>
              <a:t>agent</a:t>
            </a:r>
            <a:r>
              <a:rPr lang="zh-CN" altLang="en-US"/>
              <a:t>将综合所有这些信息，以生成一个符合要求的生成器程序。由于由</a:t>
            </a:r>
            <a:r>
              <a:rPr lang="en-US" altLang="zh-CN"/>
              <a:t>agent</a:t>
            </a:r>
            <a:r>
              <a:rPr lang="zh-CN" altLang="en-US"/>
              <a:t>决定生成器程序需要接收哪些命令行参数，我们还要求代理提供大约</a:t>
            </a:r>
            <a:r>
              <a:rPr lang="en-US" altLang="zh-CN"/>
              <a:t> 20 </a:t>
            </a:r>
            <a:r>
              <a:rPr lang="zh-CN" altLang="en-US"/>
              <a:t>个命令。这些命令应涵盖从小到大的各种数据大小，以及所有相关的特殊类型。然后，我们将执行这些命令以最终获得测试输入</a:t>
            </a:r>
            <a:endParaRPr lang="zh-CN" altLang="en-US"/>
          </a:p>
        </p:txBody>
      </p:sp>
      <p:sp>
        <p:nvSpPr>
          <p:cNvPr id="7" name="文本框 6"/>
          <p:cNvSpPr txBox="1"/>
          <p:nvPr/>
        </p:nvSpPr>
        <p:spPr>
          <a:xfrm>
            <a:off x="241300" y="919480"/>
            <a:ext cx="2149475" cy="1198880"/>
          </a:xfrm>
          <a:prstGeom prst="rect">
            <a:avLst/>
          </a:prstGeom>
          <a:noFill/>
        </p:spPr>
        <p:txBody>
          <a:bodyPr wrap="square" rtlCol="0">
            <a:spAutoFit/>
          </a:bodyPr>
          <a:p>
            <a:r>
              <a:rPr lang="zh-CN" altLang="en-US"/>
              <a:t>生成</a:t>
            </a:r>
            <a:r>
              <a:rPr lang="en-US" altLang="zh-CN"/>
              <a:t>-</a:t>
            </a:r>
            <a:r>
              <a:rPr lang="zh-CN" altLang="en-US"/>
              <a:t>验证（</a:t>
            </a:r>
            <a:r>
              <a:rPr lang="en-US" altLang="zh-CN"/>
              <a:t>Generator-Validator, G-V</a:t>
            </a:r>
            <a:r>
              <a:rPr lang="zh-CN" altLang="en-US"/>
              <a:t>）</a:t>
            </a:r>
            <a:r>
              <a:rPr lang="en-US" altLang="zh-CN"/>
              <a:t>Agent </a:t>
            </a:r>
            <a:r>
              <a:rPr lang="zh-CN" altLang="en-US"/>
              <a:t>系统</a:t>
            </a:r>
            <a:endParaRPr lang="zh-CN" altLang="en-US"/>
          </a:p>
        </p:txBody>
      </p:sp>
      <p:sp>
        <p:nvSpPr>
          <p:cNvPr id="8" name="文本框 7"/>
          <p:cNvSpPr txBox="1"/>
          <p:nvPr/>
        </p:nvSpPr>
        <p:spPr>
          <a:xfrm>
            <a:off x="6922770" y="4239260"/>
            <a:ext cx="4549140" cy="2030095"/>
          </a:xfrm>
          <a:prstGeom prst="rect">
            <a:avLst/>
          </a:prstGeom>
          <a:noFill/>
        </p:spPr>
        <p:txBody>
          <a:bodyPr wrap="square" rtlCol="0">
            <a:spAutoFit/>
          </a:bodyPr>
          <a:p>
            <a:r>
              <a:rPr lang="zh-CN" altLang="en-US"/>
              <a:t>生成的测试用例输入也可能出现错误，因此建立一种监督</a:t>
            </a:r>
            <a:r>
              <a:rPr lang="zh-CN" altLang="en-US"/>
              <a:t>机制：使用验证器来检查测试输入是否满足问题陈述中指定的所有约束。如果发现错误，它会提供具体的错误位置和原因。这些错误报告随后被反馈给生成器代理。随后，代理会反思并纠正问题，提供修改后的生成器程序和命令。</a:t>
            </a:r>
            <a:endParaRPr lang="zh-CN" altLang="en-US"/>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5570855"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TestChain</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951230" y="3277870"/>
            <a:ext cx="10243820" cy="3415030"/>
          </a:xfrm>
          <a:prstGeom prst="rect">
            <a:avLst/>
          </a:prstGeom>
          <a:noFill/>
        </p:spPr>
        <p:txBody>
          <a:bodyPr wrap="square" rtlCol="0">
            <a:spAutoFit/>
          </a:bodyPr>
          <a:p>
            <a:r>
              <a:rPr lang="en-US" altLang="zh-CN"/>
              <a:t>2.</a:t>
            </a:r>
            <a:r>
              <a:rPr lang="zh-CN" altLang="en-US"/>
              <a:t>计算器代理</a:t>
            </a:r>
            <a:endParaRPr lang="zh-CN" altLang="en-US"/>
          </a:p>
          <a:p>
            <a:pPr indent="457200"/>
            <a:r>
              <a:rPr lang="zh-CN" altLang="en-US"/>
              <a:t>计算器代理同样由大型语言模型驱动。基于设计者代理生成的每个测试输入，计算器代理被指示确定相应的测试输出并编写完整的断言语句。在计算器代理中，系统提示除了角色分配外，还定义了对话格式，并且一次性提示包含对话轨迹的完整示例。</a:t>
            </a:r>
            <a:endParaRPr lang="zh-CN" altLang="en-US"/>
          </a:p>
          <a:p>
            <a:pPr indent="457200"/>
            <a:r>
              <a:rPr lang="zh-CN" altLang="en-US"/>
              <a:t>创建一个</a:t>
            </a:r>
            <a:r>
              <a:rPr lang="en-US" altLang="zh-CN"/>
              <a:t> ReAct </a:t>
            </a:r>
            <a:r>
              <a:rPr lang="zh-CN" altLang="en-US"/>
              <a:t>格式的对话链，供</a:t>
            </a:r>
            <a:r>
              <a:rPr lang="en-US" altLang="zh-CN"/>
              <a:t> LLM </a:t>
            </a:r>
            <a:r>
              <a:rPr lang="zh-CN" altLang="en-US"/>
              <a:t>与</a:t>
            </a:r>
            <a:r>
              <a:rPr lang="en-US" altLang="zh-CN"/>
              <a:t> Python </a:t>
            </a:r>
            <a:r>
              <a:rPr lang="zh-CN" altLang="en-US"/>
              <a:t>解释器交互。对话从包含函数定义、文档字符串和测试输入的用户消息开始。请注意，如果使用单样本设置，则应将单样本提示添加到此用户消息的前面。在每一轮中，</a:t>
            </a:r>
            <a:r>
              <a:rPr lang="en-US" altLang="zh-CN"/>
              <a:t>LLM </a:t>
            </a:r>
            <a:r>
              <a:rPr lang="zh-CN" altLang="en-US"/>
              <a:t>将思考要做什么，并编写</a:t>
            </a:r>
            <a:r>
              <a:rPr lang="en-US" altLang="zh-CN"/>
              <a:t> Python </a:t>
            </a:r>
            <a:r>
              <a:rPr lang="zh-CN" altLang="en-US"/>
              <a:t>代码片段或直接编写测试用例。</a:t>
            </a:r>
            <a:r>
              <a:rPr lang="en-US" altLang="zh-CN"/>
              <a:t>Python </a:t>
            </a:r>
            <a:r>
              <a:rPr lang="zh-CN" altLang="en-US"/>
              <a:t>代码片段的执行结果将随后返回给</a:t>
            </a:r>
            <a:r>
              <a:rPr lang="en-US" altLang="zh-CN"/>
              <a:t> LLM</a:t>
            </a:r>
            <a:r>
              <a:rPr lang="zh-CN" altLang="en-US"/>
              <a:t>。当</a:t>
            </a:r>
            <a:r>
              <a:rPr lang="en-US" altLang="zh-CN"/>
              <a:t> LLM </a:t>
            </a:r>
            <a:r>
              <a:rPr lang="zh-CN" altLang="en-US"/>
              <a:t>成功编写测试用例时，对话结束。</a:t>
            </a:r>
            <a:endParaRPr lang="zh-CN" altLang="en-US"/>
          </a:p>
          <a:p>
            <a:pPr indent="457200"/>
            <a:r>
              <a:rPr lang="zh-CN" altLang="en-US"/>
              <a:t>在对话过程中，如果</a:t>
            </a:r>
            <a:r>
              <a:rPr lang="en-US" altLang="zh-CN"/>
              <a:t>LLM</a:t>
            </a:r>
            <a:r>
              <a:rPr lang="zh-CN" altLang="en-US"/>
              <a:t>仅生成思考文本而没有代码和测试用例，将会向</a:t>
            </a:r>
            <a:r>
              <a:rPr lang="en-US" altLang="zh-CN"/>
              <a:t>LLM</a:t>
            </a:r>
            <a:r>
              <a:rPr lang="zh-CN" altLang="en-US"/>
              <a:t>发送类似</a:t>
            </a:r>
            <a:r>
              <a:rPr lang="en-US" altLang="zh-CN"/>
              <a:t>“Observation: go on.”</a:t>
            </a:r>
            <a:r>
              <a:rPr lang="zh-CN" altLang="en-US"/>
              <a:t>的</a:t>
            </a:r>
            <a:r>
              <a:rPr lang="en-US" altLang="zh-CN"/>
              <a:t>go_on_prompt</a:t>
            </a:r>
            <a:r>
              <a:rPr lang="zh-CN" altLang="en-US"/>
              <a:t>。迭代的最大轮数设置为</a:t>
            </a:r>
            <a:r>
              <a:rPr lang="en-US" altLang="zh-CN"/>
              <a:t>5</a:t>
            </a:r>
            <a:r>
              <a:rPr lang="zh-CN" altLang="en-US"/>
              <a:t>，如果</a:t>
            </a:r>
            <a:r>
              <a:rPr lang="en-US" altLang="zh-CN"/>
              <a:t>LLM</a:t>
            </a:r>
            <a:r>
              <a:rPr lang="zh-CN" altLang="en-US"/>
              <a:t>在</a:t>
            </a:r>
            <a:r>
              <a:rPr lang="en-US" altLang="zh-CN"/>
              <a:t>5</a:t>
            </a:r>
            <a:r>
              <a:rPr lang="zh-CN" altLang="en-US"/>
              <a:t>轮后未能编写测试用例，将会向</a:t>
            </a:r>
            <a:r>
              <a:rPr lang="en-US" altLang="zh-CN"/>
              <a:t>LLM</a:t>
            </a:r>
            <a:r>
              <a:rPr lang="zh-CN" altLang="en-US"/>
              <a:t>发送类似</a:t>
            </a:r>
            <a:r>
              <a:rPr lang="en-US" altLang="zh-CN"/>
              <a:t>“Thought: I now know the final answer.\nTest Case:”</a:t>
            </a:r>
            <a:r>
              <a:rPr lang="zh-CN" altLang="en-US"/>
              <a:t>的</a:t>
            </a:r>
            <a:r>
              <a:rPr lang="en-US" altLang="zh-CN"/>
              <a:t>final_prompt</a:t>
            </a:r>
            <a:r>
              <a:rPr lang="zh-CN" altLang="en-US"/>
              <a:t>，以强制其编写测试用例。</a:t>
            </a:r>
            <a:endParaRPr lang="zh-CN" altLang="en-US"/>
          </a:p>
        </p:txBody>
      </p:sp>
      <p:pic>
        <p:nvPicPr>
          <p:cNvPr id="5" name="图片 4"/>
          <p:cNvPicPr>
            <a:picLocks noChangeAspect="1"/>
          </p:cNvPicPr>
          <p:nvPr/>
        </p:nvPicPr>
        <p:blipFill>
          <a:blip r:embed="rId1"/>
          <a:stretch>
            <a:fillRect/>
          </a:stretch>
        </p:blipFill>
        <p:spPr>
          <a:xfrm>
            <a:off x="5086350" y="0"/>
            <a:ext cx="4020820" cy="350202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632460" y="773430"/>
            <a:ext cx="6229985" cy="1198880"/>
          </a:xfrm>
          <a:prstGeom prst="rect">
            <a:avLst/>
          </a:prstGeom>
          <a:noFill/>
        </p:spPr>
        <p:txBody>
          <a:bodyPr wrap="square" rtlCol="0">
            <a:spAutoFit/>
          </a:bodyPr>
          <a:p>
            <a:r>
              <a:rPr lang="zh-CN" altLang="en-US"/>
              <a:t>数据集：</a:t>
            </a:r>
            <a:r>
              <a:rPr lang="en-US" altLang="zh-CN"/>
              <a:t>HumanEval </a:t>
            </a:r>
            <a:r>
              <a:rPr lang="zh-CN" altLang="en-US"/>
              <a:t>、</a:t>
            </a:r>
            <a:r>
              <a:rPr lang="en-US" altLang="zh-CN"/>
              <a:t>LeetC</a:t>
            </a:r>
            <a:r>
              <a:rPr lang="en-US" altLang="zh-CN"/>
              <a:t>ode-hard</a:t>
            </a:r>
            <a:endParaRPr lang="en-US" altLang="zh-CN"/>
          </a:p>
          <a:p>
            <a:r>
              <a:rPr lang="zh-CN" altLang="en-US"/>
              <a:t>模型：</a:t>
            </a:r>
            <a:r>
              <a:rPr lang="en-US" altLang="zh-CN"/>
              <a:t>GPT-3.5</a:t>
            </a:r>
            <a:r>
              <a:rPr lang="zh-CN" altLang="en-US"/>
              <a:t>、</a:t>
            </a:r>
            <a:r>
              <a:rPr lang="en-US" altLang="zh-CN"/>
              <a:t>GPT-4</a:t>
            </a:r>
            <a:endParaRPr lang="en-US" altLang="zh-CN"/>
          </a:p>
          <a:p>
            <a:r>
              <a:rPr lang="zh-CN" altLang="en-US"/>
              <a:t>基线：</a:t>
            </a:r>
            <a:r>
              <a:rPr lang="en-US" altLang="zh-CN"/>
              <a:t>TestAgent</a:t>
            </a:r>
            <a:r>
              <a:rPr lang="zh-CN" altLang="en-US"/>
              <a:t>（</a:t>
            </a:r>
            <a:r>
              <a:rPr lang="en-US" altLang="zh-CN"/>
              <a:t>1-shot</a:t>
            </a:r>
            <a:r>
              <a:rPr lang="zh-CN" altLang="en-US"/>
              <a:t>）</a:t>
            </a:r>
            <a:endParaRPr lang="zh-CN" altLang="en-US"/>
          </a:p>
          <a:p>
            <a:r>
              <a:rPr lang="zh-CN" altLang="en-US"/>
              <a:t>指标：准确性、行覆盖率、带有缺陷的代码的</a:t>
            </a:r>
            <a:r>
              <a:rPr lang="zh-CN" altLang="en-US"/>
              <a:t>通过率</a:t>
            </a:r>
            <a:endParaRPr lang="zh-CN" altLang="en-US"/>
          </a:p>
        </p:txBody>
      </p:sp>
      <p:sp>
        <p:nvSpPr>
          <p:cNvPr id="6" name="文本框 5"/>
          <p:cNvSpPr txBox="1"/>
          <p:nvPr/>
        </p:nvSpPr>
        <p:spPr>
          <a:xfrm>
            <a:off x="663575" y="2613660"/>
            <a:ext cx="5333365" cy="1198880"/>
          </a:xfrm>
          <a:prstGeom prst="rect">
            <a:avLst/>
          </a:prstGeom>
          <a:noFill/>
        </p:spPr>
        <p:txBody>
          <a:bodyPr wrap="square" rtlCol="0">
            <a:spAutoFit/>
          </a:bodyPr>
          <a:p>
            <a:r>
              <a:rPr lang="en-US" altLang="zh-CN"/>
              <a:t>1.TestChain </a:t>
            </a:r>
            <a:r>
              <a:rPr lang="zh-CN" altLang="en-US"/>
              <a:t>框架（无论使用</a:t>
            </a:r>
            <a:r>
              <a:rPr lang="en-US" altLang="zh-CN"/>
              <a:t> GPT-3.5 </a:t>
            </a:r>
            <a:r>
              <a:rPr lang="zh-CN" altLang="en-US"/>
              <a:t>还是</a:t>
            </a:r>
            <a:r>
              <a:rPr lang="en-US" altLang="zh-CN"/>
              <a:t> GPT-4 </a:t>
            </a:r>
            <a:r>
              <a:rPr lang="zh-CN" altLang="en-US"/>
              <a:t>作为骨干模型）都能够保持生成足够数量有效测试用例的能力，并没有因为引入多智能体和</a:t>
            </a:r>
            <a:r>
              <a:rPr lang="en-US" altLang="zh-CN"/>
              <a:t> Python </a:t>
            </a:r>
            <a:r>
              <a:rPr lang="zh-CN" altLang="en-US"/>
              <a:t>解释器交互而导致生成数量上的劣势。</a:t>
            </a:r>
            <a:endParaRPr lang="zh-CN" altLang="en-US"/>
          </a:p>
        </p:txBody>
      </p:sp>
      <p:pic>
        <p:nvPicPr>
          <p:cNvPr id="7" name="图片 6"/>
          <p:cNvPicPr>
            <a:picLocks noChangeAspect="1"/>
          </p:cNvPicPr>
          <p:nvPr/>
        </p:nvPicPr>
        <p:blipFill>
          <a:blip r:embed="rId1"/>
          <a:stretch>
            <a:fillRect/>
          </a:stretch>
        </p:blipFill>
        <p:spPr>
          <a:xfrm>
            <a:off x="2856865" y="4034155"/>
            <a:ext cx="6102350" cy="238061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632460" y="773430"/>
            <a:ext cx="6229985" cy="1198880"/>
          </a:xfrm>
          <a:prstGeom prst="rect">
            <a:avLst/>
          </a:prstGeom>
          <a:noFill/>
        </p:spPr>
        <p:txBody>
          <a:bodyPr wrap="square" rtlCol="0">
            <a:spAutoFit/>
          </a:bodyPr>
          <a:p>
            <a:r>
              <a:rPr lang="zh-CN" altLang="en-US"/>
              <a:t>数据集：</a:t>
            </a:r>
            <a:r>
              <a:rPr lang="en-US" altLang="zh-CN"/>
              <a:t>HumanEval</a:t>
            </a:r>
            <a:r>
              <a:rPr lang="en-US" altLang="zh-CN">
                <a:sym typeface="+mn-ea"/>
              </a:rPr>
              <a:t>-no-exp</a:t>
            </a:r>
            <a:r>
              <a:rPr lang="en-US" altLang="zh-CN"/>
              <a:t> </a:t>
            </a:r>
            <a:r>
              <a:rPr lang="zh-CN" altLang="en-US"/>
              <a:t>、</a:t>
            </a:r>
            <a:r>
              <a:rPr lang="en-US" altLang="zh-CN"/>
              <a:t>LeetCode-hard</a:t>
            </a:r>
            <a:r>
              <a:rPr lang="en-US" altLang="zh-CN">
                <a:sym typeface="+mn-ea"/>
              </a:rPr>
              <a:t>-no-exp</a:t>
            </a:r>
            <a:endParaRPr lang="en-US" altLang="zh-CN"/>
          </a:p>
          <a:p>
            <a:r>
              <a:rPr lang="zh-CN" altLang="en-US"/>
              <a:t>模型：</a:t>
            </a:r>
            <a:r>
              <a:rPr lang="en-US" altLang="zh-CN"/>
              <a:t>GPT-3.5</a:t>
            </a:r>
            <a:r>
              <a:rPr lang="zh-CN" altLang="en-US"/>
              <a:t>、</a:t>
            </a:r>
            <a:r>
              <a:rPr lang="en-US" altLang="zh-CN"/>
              <a:t>GPT-4</a:t>
            </a:r>
            <a:endParaRPr lang="en-US" altLang="zh-CN"/>
          </a:p>
          <a:p>
            <a:r>
              <a:rPr lang="zh-CN" altLang="en-US"/>
              <a:t>基线：</a:t>
            </a:r>
            <a:r>
              <a:rPr lang="en-US" altLang="zh-CN"/>
              <a:t>TestAgent</a:t>
            </a:r>
            <a:r>
              <a:rPr lang="zh-CN" altLang="en-US"/>
              <a:t>（</a:t>
            </a:r>
            <a:r>
              <a:rPr lang="en-US" altLang="zh-CN"/>
              <a:t>1-shot</a:t>
            </a:r>
            <a:r>
              <a:rPr lang="zh-CN" altLang="en-US"/>
              <a:t>）</a:t>
            </a:r>
            <a:endParaRPr lang="zh-CN" altLang="en-US"/>
          </a:p>
          <a:p>
            <a:r>
              <a:rPr lang="zh-CN" altLang="en-US"/>
              <a:t>指标：准确性、行覆盖率、带有缺陷的代码的</a:t>
            </a:r>
            <a:r>
              <a:rPr lang="zh-CN" altLang="en-US"/>
              <a:t>通过率</a:t>
            </a:r>
            <a:endParaRPr lang="zh-CN" altLang="en-US"/>
          </a:p>
        </p:txBody>
      </p:sp>
      <p:sp>
        <p:nvSpPr>
          <p:cNvPr id="2" name="文本框 1"/>
          <p:cNvSpPr txBox="1"/>
          <p:nvPr/>
        </p:nvSpPr>
        <p:spPr>
          <a:xfrm>
            <a:off x="1184275" y="2487930"/>
            <a:ext cx="5301615" cy="2030095"/>
          </a:xfrm>
          <a:prstGeom prst="rect">
            <a:avLst/>
          </a:prstGeom>
          <a:noFill/>
        </p:spPr>
        <p:txBody>
          <a:bodyPr wrap="square" rtlCol="0">
            <a:spAutoFit/>
          </a:bodyPr>
          <a:p>
            <a:r>
              <a:rPr lang="en-US" altLang="zh-CN"/>
              <a:t>2.TestChain </a:t>
            </a:r>
            <a:r>
              <a:rPr lang="zh-CN" altLang="en-US"/>
              <a:t>显著提升了测试用例的准确性，尤其在更具挑战性的</a:t>
            </a:r>
            <a:r>
              <a:rPr lang="en-US" altLang="zh-CN"/>
              <a:t> LeetCode-no-exp </a:t>
            </a:r>
            <a:r>
              <a:rPr lang="zh-CN" altLang="en-US"/>
              <a:t>数据集上，使用</a:t>
            </a:r>
            <a:r>
              <a:rPr lang="en-US" altLang="zh-CN"/>
              <a:t> GPT-4 </a:t>
            </a:r>
            <a:r>
              <a:rPr lang="zh-CN" altLang="en-US"/>
              <a:t>作为骨干模型时，准确性提升了</a:t>
            </a:r>
            <a:r>
              <a:rPr lang="en-US" altLang="zh-CN"/>
              <a:t> 13.84%</a:t>
            </a:r>
            <a:r>
              <a:rPr lang="zh-CN" altLang="en-US"/>
              <a:t>，从</a:t>
            </a:r>
            <a:r>
              <a:rPr lang="en-US" altLang="zh-CN"/>
              <a:t> 57.95% </a:t>
            </a:r>
            <a:r>
              <a:rPr lang="zh-CN" altLang="en-US"/>
              <a:t>提升到</a:t>
            </a:r>
            <a:r>
              <a:rPr lang="en-US" altLang="zh-CN"/>
              <a:t> 71.79%</a:t>
            </a:r>
            <a:r>
              <a:rPr lang="zh-CN" altLang="en-US"/>
              <a:t>。</a:t>
            </a:r>
            <a:endParaRPr lang="zh-CN" altLang="en-US"/>
          </a:p>
          <a:p>
            <a:r>
              <a:rPr lang="en-US" altLang="zh-CN"/>
              <a:t>TestChain </a:t>
            </a:r>
            <a:r>
              <a:rPr lang="zh-CN" altLang="en-US"/>
              <a:t>也提升了行覆盖率和</a:t>
            </a:r>
            <a:r>
              <a:rPr lang="en-US" altLang="zh-CN"/>
              <a:t>CwB</a:t>
            </a:r>
            <a:r>
              <a:rPr lang="zh-CN" altLang="en-US"/>
              <a:t>，表明其生成的测试用例不仅更正确，而且更能全面覆盖代码并有效地检测缺陷。</a:t>
            </a:r>
            <a:endParaRPr lang="zh-CN" altLang="en-US"/>
          </a:p>
        </p:txBody>
      </p:sp>
      <p:pic>
        <p:nvPicPr>
          <p:cNvPr id="3" name="图片 2"/>
          <p:cNvPicPr>
            <a:picLocks noChangeAspect="1"/>
          </p:cNvPicPr>
          <p:nvPr/>
        </p:nvPicPr>
        <p:blipFill>
          <a:blip r:embed="rId1"/>
          <a:stretch>
            <a:fillRect/>
          </a:stretch>
        </p:blipFill>
        <p:spPr>
          <a:xfrm>
            <a:off x="1797685" y="4706620"/>
            <a:ext cx="8972550" cy="171640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632460" y="773430"/>
            <a:ext cx="6229985" cy="1198880"/>
          </a:xfrm>
          <a:prstGeom prst="rect">
            <a:avLst/>
          </a:prstGeom>
          <a:noFill/>
        </p:spPr>
        <p:txBody>
          <a:bodyPr wrap="square" rtlCol="0">
            <a:spAutoFit/>
          </a:bodyPr>
          <a:p>
            <a:r>
              <a:rPr lang="zh-CN" altLang="en-US"/>
              <a:t>数据集：</a:t>
            </a:r>
            <a:r>
              <a:rPr lang="en-US" altLang="zh-CN"/>
              <a:t>HumanEval</a:t>
            </a:r>
            <a:r>
              <a:rPr lang="en-US" altLang="zh-CN">
                <a:sym typeface="+mn-ea"/>
              </a:rPr>
              <a:t>-no-exp</a:t>
            </a:r>
            <a:r>
              <a:rPr lang="en-US" altLang="zh-CN"/>
              <a:t> </a:t>
            </a:r>
            <a:r>
              <a:rPr lang="zh-CN" altLang="en-US"/>
              <a:t>、</a:t>
            </a:r>
            <a:r>
              <a:rPr lang="en-US" altLang="zh-CN"/>
              <a:t>LeetCode-hard</a:t>
            </a:r>
            <a:r>
              <a:rPr lang="en-US" altLang="zh-CN">
                <a:sym typeface="+mn-ea"/>
              </a:rPr>
              <a:t>-no-exp</a:t>
            </a:r>
            <a:endParaRPr lang="en-US" altLang="zh-CN"/>
          </a:p>
          <a:p>
            <a:r>
              <a:rPr lang="zh-CN" altLang="en-US"/>
              <a:t>模型：</a:t>
            </a:r>
            <a:r>
              <a:rPr lang="en-US" altLang="zh-CN"/>
              <a:t>GPT-3.5</a:t>
            </a:r>
            <a:r>
              <a:rPr lang="zh-CN" altLang="en-US"/>
              <a:t>、</a:t>
            </a:r>
            <a:r>
              <a:rPr lang="en-US" altLang="zh-CN"/>
              <a:t>GPT-4</a:t>
            </a:r>
            <a:endParaRPr lang="en-US" altLang="zh-CN"/>
          </a:p>
          <a:p>
            <a:r>
              <a:rPr lang="zh-CN" altLang="en-US"/>
              <a:t>基线：</a:t>
            </a:r>
            <a:r>
              <a:rPr lang="en-US" altLang="zh-CN"/>
              <a:t>TestAgent</a:t>
            </a:r>
            <a:r>
              <a:rPr lang="zh-CN" altLang="en-US"/>
              <a:t>（</a:t>
            </a:r>
            <a:r>
              <a:rPr lang="en-US" altLang="zh-CN"/>
              <a:t>1-shot</a:t>
            </a:r>
            <a:r>
              <a:rPr lang="zh-CN" altLang="en-US"/>
              <a:t>）</a:t>
            </a:r>
            <a:endParaRPr lang="zh-CN" altLang="en-US"/>
          </a:p>
          <a:p>
            <a:r>
              <a:rPr lang="zh-CN" altLang="en-US"/>
              <a:t>指标：准确性、行覆盖率、带有缺陷的代码的</a:t>
            </a:r>
            <a:r>
              <a:rPr lang="zh-CN" altLang="en-US"/>
              <a:t>通过率</a:t>
            </a:r>
            <a:endParaRPr lang="zh-CN" altLang="en-US"/>
          </a:p>
        </p:txBody>
      </p:sp>
      <p:sp>
        <p:nvSpPr>
          <p:cNvPr id="2" name="文本框 1"/>
          <p:cNvSpPr txBox="1"/>
          <p:nvPr/>
        </p:nvSpPr>
        <p:spPr>
          <a:xfrm>
            <a:off x="1184275" y="2487930"/>
            <a:ext cx="5301615" cy="922020"/>
          </a:xfrm>
          <a:prstGeom prst="rect">
            <a:avLst/>
          </a:prstGeom>
          <a:noFill/>
        </p:spPr>
        <p:txBody>
          <a:bodyPr wrap="square" rtlCol="0">
            <a:spAutoFit/>
          </a:bodyPr>
          <a:p>
            <a:r>
              <a:rPr lang="en-US" altLang="zh-CN"/>
              <a:t>3.TestChain </a:t>
            </a:r>
            <a:r>
              <a:rPr lang="zh-CN" altLang="en-US"/>
              <a:t>框架通过利用</a:t>
            </a:r>
            <a:r>
              <a:rPr lang="en-US" altLang="zh-CN"/>
              <a:t> Python </a:t>
            </a:r>
            <a:r>
              <a:rPr lang="zh-CN" altLang="en-US"/>
              <a:t>解释器进行分步计算和推理，有效地降低了测试输出中错误的发生率，从而提高了生成测试用例的整体准确性。</a:t>
            </a:r>
            <a:endParaRPr lang="zh-CN" altLang="en-US"/>
          </a:p>
        </p:txBody>
      </p:sp>
      <p:pic>
        <p:nvPicPr>
          <p:cNvPr id="6" name="图片 5"/>
          <p:cNvPicPr>
            <a:picLocks noChangeAspect="1"/>
          </p:cNvPicPr>
          <p:nvPr/>
        </p:nvPicPr>
        <p:blipFill>
          <a:blip r:embed="rId1"/>
          <a:stretch>
            <a:fillRect/>
          </a:stretch>
        </p:blipFill>
        <p:spPr>
          <a:xfrm>
            <a:off x="1184275" y="3789680"/>
            <a:ext cx="9452610" cy="177292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02285" y="709295"/>
            <a:ext cx="11261725" cy="5631180"/>
          </a:xfrm>
          <a:prstGeom prst="rect">
            <a:avLst/>
          </a:prstGeom>
          <a:noFill/>
        </p:spPr>
        <p:txBody>
          <a:bodyPr wrap="square" rtlCol="0">
            <a:spAutoFit/>
          </a:bodyPr>
          <a:p>
            <a:r>
              <a:rPr lang="zh-CN" altLang="en-US"/>
              <a:t>主要内容：</a:t>
            </a:r>
            <a:r>
              <a:rPr lang="en-US" altLang="zh-CN"/>
              <a:t> </a:t>
            </a:r>
            <a:r>
              <a:rPr lang="zh-CN" altLang="en-US"/>
              <a:t>本文首先对大型语言模型</a:t>
            </a:r>
            <a:r>
              <a:rPr lang="en-US" altLang="zh-CN"/>
              <a:t> (LLM) </a:t>
            </a:r>
            <a:r>
              <a:rPr lang="zh-CN" altLang="en-US"/>
              <a:t>作为测试用例生成器的性能进行了全面评估，发现在处理复杂问题时，即使是先进的</a:t>
            </a:r>
            <a:r>
              <a:rPr lang="en-US" altLang="zh-CN"/>
              <a:t> LLM </a:t>
            </a:r>
            <a:r>
              <a:rPr lang="zh-CN" altLang="en-US"/>
              <a:t>也难以生成高质量的测试用例，主要瓶颈在于测试输出的准确性（即断言错误）。为解决此问题，论文提出了</a:t>
            </a:r>
            <a:r>
              <a:rPr lang="en-US" altLang="zh-CN"/>
              <a:t> TestChain </a:t>
            </a:r>
            <a:r>
              <a:rPr lang="zh-CN" altLang="en-US"/>
              <a:t>框架。</a:t>
            </a:r>
            <a:r>
              <a:rPr lang="en-US" altLang="zh-CN"/>
              <a:t>TestChain </a:t>
            </a:r>
            <a:r>
              <a:rPr lang="zh-CN" altLang="en-US"/>
              <a:t>采用</a:t>
            </a:r>
            <a:r>
              <a:rPr lang="en-US" altLang="zh-CN"/>
              <a:t>**</a:t>
            </a:r>
            <a:r>
              <a:rPr lang="zh-CN" altLang="en-US"/>
              <a:t>多智能体（</a:t>
            </a:r>
            <a:r>
              <a:rPr lang="en-US" altLang="zh-CN"/>
              <a:t>Designer Agent </a:t>
            </a:r>
            <a:r>
              <a:rPr lang="zh-CN" altLang="en-US"/>
              <a:t>负责生成测试输入，</a:t>
            </a:r>
            <a:r>
              <a:rPr lang="en-US" altLang="zh-CN"/>
              <a:t>Calculator Agent </a:t>
            </a:r>
            <a:r>
              <a:rPr lang="zh-CN" altLang="en-US"/>
              <a:t>负责计算测试输出）</a:t>
            </a:r>
            <a:r>
              <a:rPr lang="en-US" altLang="zh-CN"/>
              <a:t>**</a:t>
            </a:r>
            <a:r>
              <a:rPr lang="zh-CN" altLang="en-US"/>
              <a:t>和</a:t>
            </a:r>
            <a:r>
              <a:rPr lang="en-US" altLang="zh-CN"/>
              <a:t> ReAct </a:t>
            </a:r>
            <a:r>
              <a:rPr lang="zh-CN" altLang="en-US"/>
              <a:t>格式的对话链，允许</a:t>
            </a:r>
            <a:r>
              <a:rPr lang="en-US" altLang="zh-CN"/>
              <a:t> LLM </a:t>
            </a:r>
            <a:r>
              <a:rPr lang="zh-CN" altLang="en-US"/>
              <a:t>与</a:t>
            </a:r>
            <a:r>
              <a:rPr lang="en-US" altLang="zh-CN"/>
              <a:t> Python </a:t>
            </a:r>
            <a:r>
              <a:rPr lang="zh-CN" altLang="en-US"/>
              <a:t>解释器进行交互，通过分步计算和推理来精确确定测试输出。实验结果表明，</a:t>
            </a:r>
            <a:r>
              <a:rPr lang="en-US" altLang="zh-CN"/>
              <a:t>TestChain </a:t>
            </a:r>
            <a:r>
              <a:rPr lang="zh-CN" altLang="en-US"/>
              <a:t>在所有评估指标上（准确性、行覆盖率、</a:t>
            </a:r>
            <a:r>
              <a:rPr lang="en-US" altLang="zh-CN"/>
              <a:t>CwB</a:t>
            </a:r>
            <a:r>
              <a:rPr lang="zh-CN" altLang="en-US"/>
              <a:t>）均显著优于基线方法，尤其在挑战性高的</a:t>
            </a:r>
            <a:r>
              <a:rPr lang="en-US" altLang="zh-CN"/>
              <a:t> LeetCode-hard </a:t>
            </a:r>
            <a:r>
              <a:rPr lang="zh-CN" altLang="en-US"/>
              <a:t>数据集上，使用</a:t>
            </a:r>
            <a:r>
              <a:rPr lang="en-US" altLang="zh-CN"/>
              <a:t> GPT-4 </a:t>
            </a:r>
            <a:r>
              <a:rPr lang="zh-CN" altLang="en-US"/>
              <a:t>时准确性提升了</a:t>
            </a:r>
            <a:r>
              <a:rPr lang="en-US" altLang="zh-CN"/>
              <a:t> 13.84%</a:t>
            </a:r>
            <a:r>
              <a:rPr lang="zh-CN" altLang="en-US"/>
              <a:t>。</a:t>
            </a:r>
            <a:endParaRPr lang="zh-CN" altLang="en-US"/>
          </a:p>
          <a:p>
            <a:endParaRPr lang="en-US" altLang="zh-CN"/>
          </a:p>
          <a:p>
            <a:r>
              <a:rPr lang="zh-CN" altLang="en-US"/>
              <a:t>局限性：</a:t>
            </a:r>
            <a:endParaRPr lang="en-US" altLang="zh-CN"/>
          </a:p>
          <a:p>
            <a:pPr marL="342900" indent="-342900">
              <a:buAutoNum type="arabicPeriod"/>
            </a:pPr>
            <a:r>
              <a:rPr lang="zh-CN" altLang="en-US"/>
              <a:t>高模型能力要求：</a:t>
            </a:r>
            <a:r>
              <a:rPr lang="en-US" altLang="zh-CN"/>
              <a:t> TestChain </a:t>
            </a:r>
            <a:r>
              <a:rPr lang="zh-CN" altLang="en-US"/>
              <a:t>框架需要强大的</a:t>
            </a:r>
            <a:r>
              <a:rPr lang="en-US" altLang="zh-CN"/>
              <a:t> LLM </a:t>
            </a:r>
            <a:r>
              <a:rPr lang="zh-CN" altLang="en-US"/>
              <a:t>作为支撑（例如</a:t>
            </a:r>
            <a:r>
              <a:rPr lang="en-US" altLang="zh-CN"/>
              <a:t> GPT-3.5 </a:t>
            </a:r>
            <a:r>
              <a:rPr lang="zh-CN" altLang="en-US"/>
              <a:t>和</a:t>
            </a:r>
            <a:r>
              <a:rPr lang="en-US" altLang="zh-CN"/>
              <a:t> GPT-4</a:t>
            </a:r>
            <a:r>
              <a:rPr lang="zh-CN" altLang="en-US"/>
              <a:t>），对较弱模型的性能提升效果可能有限。</a:t>
            </a:r>
            <a:endParaRPr lang="zh-CN" altLang="en-US"/>
          </a:p>
          <a:p>
            <a:pPr marL="342900" indent="-342900">
              <a:buAutoNum type="arabicPeriod"/>
            </a:pPr>
            <a:r>
              <a:rPr lang="zh-CN" altLang="en-US"/>
              <a:t>计算</a:t>
            </a:r>
            <a:r>
              <a:rPr lang="zh-CN" altLang="en-US"/>
              <a:t>成本较大：</a:t>
            </a:r>
            <a:r>
              <a:rPr lang="en-US" altLang="zh-CN"/>
              <a:t> </a:t>
            </a:r>
            <a:r>
              <a:rPr lang="zh-CN" altLang="en-US"/>
              <a:t>虽然论文未直接提及计算成本，但多智能体交互和</a:t>
            </a:r>
            <a:r>
              <a:rPr lang="en-US" altLang="zh-CN"/>
              <a:t> Python </a:t>
            </a:r>
            <a:r>
              <a:rPr lang="zh-CN" altLang="en-US"/>
              <a:t>解释器执行会增加整体的计算开销。</a:t>
            </a:r>
            <a:endParaRPr lang="zh-CN" altLang="en-US"/>
          </a:p>
          <a:p>
            <a:pPr marL="342900" indent="-342900">
              <a:buAutoNum type="arabicPeriod"/>
            </a:pPr>
            <a:r>
              <a:rPr lang="zh-CN" altLang="en-US"/>
              <a:t>未提供所有数据集的</a:t>
            </a:r>
            <a:r>
              <a:rPr lang="en-US" altLang="zh-CN"/>
              <a:t> CwB</a:t>
            </a:r>
            <a:r>
              <a:rPr lang="zh-CN" altLang="en-US"/>
              <a:t>：</a:t>
            </a:r>
            <a:r>
              <a:rPr lang="en-US" altLang="zh-CN"/>
              <a:t> LeetCode-hard </a:t>
            </a:r>
            <a:r>
              <a:rPr lang="zh-CN" altLang="en-US"/>
              <a:t>数据集未提供</a:t>
            </a:r>
            <a:r>
              <a:rPr lang="en-US" altLang="zh-CN"/>
              <a:t> CwB </a:t>
            </a:r>
            <a:r>
              <a:rPr lang="zh-CN" altLang="en-US"/>
              <a:t>结果，无法全面评估在该数据集上的测试强度。</a:t>
            </a:r>
            <a:endParaRPr lang="zh-CN" altLang="en-US"/>
          </a:p>
          <a:p>
            <a:pPr marL="342900" indent="-342900">
              <a:buAutoNum type="arabicPeriod"/>
            </a:pPr>
            <a:endParaRPr lang="zh-CN" altLang="en-US"/>
          </a:p>
          <a:p>
            <a:r>
              <a:rPr lang="zh-CN" altLang="en-US"/>
              <a:t>未来的工作：</a:t>
            </a:r>
            <a:endParaRPr lang="en-US" altLang="zh-CN"/>
          </a:p>
          <a:p>
            <a:pPr marL="342900" indent="-342900">
              <a:buAutoNum type="arabicPeriod"/>
            </a:pPr>
            <a:r>
              <a:rPr lang="zh-CN" altLang="en-US"/>
              <a:t>增强弱模型性能：</a:t>
            </a:r>
            <a:r>
              <a:rPr lang="en-US" altLang="zh-CN"/>
              <a:t> </a:t>
            </a:r>
            <a:r>
              <a:rPr lang="zh-CN" altLang="en-US"/>
              <a:t>探索如何在</a:t>
            </a:r>
            <a:r>
              <a:rPr lang="en-US" altLang="zh-CN"/>
              <a:t> TestChain </a:t>
            </a:r>
            <a:r>
              <a:rPr lang="zh-CN" altLang="en-US"/>
              <a:t>范式下提升较弱</a:t>
            </a:r>
            <a:r>
              <a:rPr lang="en-US" altLang="zh-CN"/>
              <a:t> LLM </a:t>
            </a:r>
            <a:r>
              <a:rPr lang="zh-CN" altLang="en-US"/>
              <a:t>在测试用例生成方面的表现。</a:t>
            </a:r>
            <a:endParaRPr lang="zh-CN" altLang="en-US"/>
          </a:p>
          <a:p>
            <a:pPr marL="342900" indent="-342900">
              <a:buAutoNum type="arabicPeriod"/>
            </a:pPr>
            <a:r>
              <a:rPr lang="zh-CN" altLang="en-US"/>
              <a:t>优化框架效率：</a:t>
            </a:r>
            <a:r>
              <a:rPr lang="en-US" altLang="zh-CN"/>
              <a:t> </a:t>
            </a:r>
            <a:r>
              <a:rPr lang="zh-CN" altLang="en-US"/>
              <a:t>针对多智能体交互和工具使用的效率进行优化，以降低计算成本。</a:t>
            </a:r>
            <a:endParaRPr lang="zh-CN" altLang="en-US"/>
          </a:p>
          <a:p>
            <a:pPr marL="342900" indent="-342900">
              <a:buAutoNum type="arabicPeriod"/>
            </a:pPr>
            <a:r>
              <a:rPr lang="zh-CN" altLang="en-US"/>
              <a:t>泛化至其他领域：</a:t>
            </a:r>
            <a:r>
              <a:rPr lang="en-US" altLang="zh-CN"/>
              <a:t> </a:t>
            </a:r>
            <a:r>
              <a:rPr lang="zh-CN" altLang="en-US"/>
              <a:t>将</a:t>
            </a:r>
            <a:r>
              <a:rPr lang="en-US" altLang="zh-CN"/>
              <a:t> TestChain </a:t>
            </a:r>
            <a:r>
              <a:rPr lang="zh-CN" altLang="en-US"/>
              <a:t>框架应用于代码生成之外的其他需要精确输出的领域。</a:t>
            </a:r>
            <a:endParaRPr lang="zh-CN" altLang="en-US"/>
          </a:p>
        </p:txBody>
      </p:sp>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29815" y="0"/>
            <a:ext cx="7911465" cy="3661410"/>
          </a:xfrm>
          <a:prstGeom prst="rect">
            <a:avLst/>
          </a:prstGeom>
        </p:spPr>
      </p:pic>
      <p:sp>
        <p:nvSpPr>
          <p:cNvPr id="5" name="文本框 4"/>
          <p:cNvSpPr txBox="1"/>
          <p:nvPr/>
        </p:nvSpPr>
        <p:spPr>
          <a:xfrm>
            <a:off x="1393190" y="3977005"/>
            <a:ext cx="10359390" cy="922020"/>
          </a:xfrm>
          <a:prstGeom prst="rect">
            <a:avLst/>
          </a:prstGeom>
          <a:noFill/>
        </p:spPr>
        <p:txBody>
          <a:bodyPr wrap="square" rtlCol="0">
            <a:spAutoFit/>
          </a:bodyPr>
          <a:p>
            <a:r>
              <a:rPr lang="zh-CN" altLang="en-US"/>
              <a:t>解决的问题：介绍了一种名为</a:t>
            </a:r>
            <a:r>
              <a:rPr lang="en-US" altLang="zh-CN"/>
              <a:t> PYTASKSYN </a:t>
            </a:r>
            <a:r>
              <a:rPr lang="zh-CN" altLang="en-US"/>
              <a:t>的新颖合成技术，旨在通过模拟不同角色的</a:t>
            </a:r>
            <a:r>
              <a:rPr lang="en-US" altLang="zh-CN"/>
              <a:t> LLM </a:t>
            </a:r>
            <a:r>
              <a:rPr lang="zh-CN" altLang="en-US"/>
              <a:t>智能体（专家和学生）来生成高质量的编程任务并自动验证其质量。其核心思想是将复杂的任务合成过程分解为多个阶段，并由专门的智能体负责，以克服现有</a:t>
            </a:r>
            <a:r>
              <a:rPr lang="en-US" altLang="zh-CN"/>
              <a:t> AI </a:t>
            </a:r>
            <a:r>
              <a:rPr lang="zh-CN" altLang="en-US"/>
              <a:t>生成任务在质量上与人类专家任务之间的差距。</a:t>
            </a:r>
            <a:endParaRPr lang="zh-CN" altLang="en-US"/>
          </a:p>
        </p:txBody>
      </p:sp>
      <p:sp>
        <p:nvSpPr>
          <p:cNvPr id="6" name="文本框 5"/>
          <p:cNvSpPr txBox="1"/>
          <p:nvPr/>
        </p:nvSpPr>
        <p:spPr>
          <a:xfrm>
            <a:off x="1470025" y="5097145"/>
            <a:ext cx="10281920" cy="1753235"/>
          </a:xfrm>
          <a:prstGeom prst="rect">
            <a:avLst/>
          </a:prstGeom>
          <a:noFill/>
        </p:spPr>
        <p:txBody>
          <a:bodyPr wrap="square" rtlCol="0">
            <a:spAutoFit/>
          </a:bodyPr>
          <a:p>
            <a:r>
              <a:rPr lang="zh-CN" altLang="en-US"/>
              <a:t>现有方法的</a:t>
            </a:r>
            <a:r>
              <a:rPr lang="zh-CN" altLang="en-US"/>
              <a:t>局限性：</a:t>
            </a:r>
            <a:endParaRPr lang="en-US" altLang="zh-CN"/>
          </a:p>
          <a:p>
            <a:r>
              <a:rPr lang="en-US" altLang="zh-CN"/>
              <a:t>1. </a:t>
            </a:r>
            <a:r>
              <a:rPr lang="zh-CN" altLang="en-US"/>
              <a:t>概念不一致：任务可能与目标编程概念不符。</a:t>
            </a:r>
            <a:endParaRPr lang="zh-CN" altLang="en-US"/>
          </a:p>
          <a:p>
            <a:r>
              <a:rPr lang="en-US" altLang="zh-CN"/>
              <a:t>2. </a:t>
            </a:r>
            <a:r>
              <a:rPr lang="zh-CN" altLang="en-US"/>
              <a:t>难以理解：任务描述对学生来说可能难以理解。</a:t>
            </a:r>
            <a:endParaRPr lang="zh-CN" altLang="en-US"/>
          </a:p>
          <a:p>
            <a:r>
              <a:rPr lang="en-US" altLang="zh-CN"/>
              <a:t>3. </a:t>
            </a:r>
            <a:r>
              <a:rPr lang="zh-CN" altLang="en-US"/>
              <a:t>关键错误：包含不正确的测试用例。</a:t>
            </a:r>
            <a:endParaRPr lang="zh-CN" altLang="en-US"/>
          </a:p>
          <a:p>
            <a:r>
              <a:rPr lang="en-US" altLang="zh-CN"/>
              <a:t>4. </a:t>
            </a:r>
            <a:r>
              <a:rPr lang="zh-CN" altLang="en-US"/>
              <a:t>需要人工干预：现有方法通常需要人工教师进行验证，增加了工作量。</a:t>
            </a:r>
            <a:endParaRPr lang="zh-CN" altLang="en-US"/>
          </a:p>
          <a:p>
            <a:r>
              <a:rPr lang="en-US" altLang="zh-CN"/>
              <a:t>5. </a:t>
            </a:r>
            <a:r>
              <a:rPr lang="zh-CN" altLang="en-US"/>
              <a:t>单智能体验证局限：单一生成式智能体在自我修正和全面验证方面存在不足。</a:t>
            </a:r>
            <a:endParaRPr lang="zh-CN" altLang="en-US"/>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PYTASKSYN</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309370" y="899795"/>
            <a:ext cx="9331960" cy="2609850"/>
          </a:xfrm>
          <a:prstGeom prst="rect">
            <a:avLst/>
          </a:prstGeom>
        </p:spPr>
      </p:pic>
      <p:sp>
        <p:nvSpPr>
          <p:cNvPr id="6" name="文本框 5"/>
          <p:cNvSpPr txBox="1"/>
          <p:nvPr/>
        </p:nvSpPr>
        <p:spPr>
          <a:xfrm>
            <a:off x="514350" y="3615055"/>
            <a:ext cx="11205210" cy="1476375"/>
          </a:xfrm>
          <a:prstGeom prst="rect">
            <a:avLst/>
          </a:prstGeom>
          <a:noFill/>
        </p:spPr>
        <p:txBody>
          <a:bodyPr wrap="square" rtlCol="0">
            <a:spAutoFit/>
          </a:bodyPr>
          <a:p>
            <a:r>
              <a:rPr lang="en-US" altLang="zh-CN"/>
              <a:t>1.</a:t>
            </a:r>
            <a:r>
              <a:rPr lang="zh-CN" altLang="en-US"/>
              <a:t>生成</a:t>
            </a:r>
            <a:endParaRPr lang="zh-CN" altLang="en-US"/>
          </a:p>
          <a:p>
            <a:r>
              <a:rPr lang="zh-CN" altLang="en-US"/>
              <a:t>此阶段的目标是生成一个任务</a:t>
            </a:r>
            <a:r>
              <a:rPr lang="en-US" altLang="zh-CN"/>
              <a:t>T</a:t>
            </a:r>
            <a:r>
              <a:rPr lang="zh-CN" altLang="en-US"/>
              <a:t>，该任务</a:t>
            </a:r>
            <a:r>
              <a:rPr lang="zh-CN" altLang="en-US">
                <a:sym typeface="+mn-ea"/>
              </a:rPr>
              <a:t>针对给定的输入上下文</a:t>
            </a:r>
            <a:r>
              <a:rPr lang="en-US" altLang="zh-CN">
                <a:sym typeface="+mn-ea"/>
              </a:rPr>
              <a:t>ψ</a:t>
            </a:r>
            <a:r>
              <a:rPr lang="zh-CN" altLang="en-US">
                <a:sym typeface="+mn-ea"/>
              </a:rPr>
              <a:t>，</a:t>
            </a:r>
            <a:r>
              <a:rPr lang="zh-CN" altLang="en-US"/>
              <a:t>由任务描述</a:t>
            </a:r>
            <a:r>
              <a:rPr lang="en-US" altLang="zh-CN"/>
              <a:t>Tdesc</a:t>
            </a:r>
            <a:r>
              <a:rPr lang="zh-CN" altLang="en-US"/>
              <a:t>和测试套件</a:t>
            </a:r>
            <a:r>
              <a:rPr lang="en-US" altLang="zh-CN"/>
              <a:t>Ttests</a:t>
            </a:r>
            <a:r>
              <a:rPr lang="zh-CN" altLang="en-US"/>
              <a:t>组成。为此，使用一个名为</a:t>
            </a:r>
            <a:r>
              <a:rPr lang="en-US" altLang="zh-CN"/>
              <a:t>SIMEXPERT</a:t>
            </a:r>
            <a:r>
              <a:rPr lang="zh-CN" altLang="en-US"/>
              <a:t>的模拟专家代理，该代理使用</a:t>
            </a:r>
            <a:r>
              <a:rPr lang="en-US" altLang="zh-CN"/>
              <a:t>GPT-4o</a:t>
            </a:r>
            <a:r>
              <a:rPr lang="zh-CN" altLang="en-US"/>
              <a:t>实现。除了要求生成任务</a:t>
            </a:r>
            <a:r>
              <a:rPr lang="en-US" altLang="zh-CN"/>
              <a:t>T</a:t>
            </a:r>
            <a:r>
              <a:rPr lang="zh-CN" altLang="en-US"/>
              <a:t>的组成部分外，还要求生成</a:t>
            </a:r>
            <a:r>
              <a:rPr lang="en-US" altLang="zh-CN"/>
              <a:t>T</a:t>
            </a:r>
            <a:r>
              <a:rPr lang="zh-CN" altLang="en-US"/>
              <a:t>的解决方案代码，这借鉴了思维链推理。我们针对</a:t>
            </a:r>
            <a:r>
              <a:rPr lang="en-US" altLang="zh-CN"/>
              <a:t>Ttests</a:t>
            </a:r>
            <a:r>
              <a:rPr lang="zh-CN" altLang="en-US"/>
              <a:t>执行此代码，作为生成一致性检查。如果它未通过</a:t>
            </a:r>
            <a:r>
              <a:rPr lang="en-US" altLang="zh-CN"/>
              <a:t>Ttests</a:t>
            </a:r>
            <a:r>
              <a:rPr lang="zh-CN" altLang="en-US"/>
              <a:t>，则任务</a:t>
            </a:r>
            <a:r>
              <a:rPr lang="en-US" altLang="zh-CN"/>
              <a:t>T</a:t>
            </a:r>
            <a:r>
              <a:rPr lang="zh-CN" altLang="en-US"/>
              <a:t>被认为是无效的，并且不会进入后续阶段。</a:t>
            </a:r>
            <a:endParaRPr lang="zh-CN" altLang="en-US"/>
          </a:p>
        </p:txBody>
      </p:sp>
      <p:pic>
        <p:nvPicPr>
          <p:cNvPr id="7" name="图片 6"/>
          <p:cNvPicPr>
            <a:picLocks noChangeAspect="1"/>
          </p:cNvPicPr>
          <p:nvPr/>
        </p:nvPicPr>
        <p:blipFill>
          <a:blip r:embed="rId2"/>
          <a:stretch>
            <a:fillRect/>
          </a:stretch>
        </p:blipFill>
        <p:spPr>
          <a:xfrm>
            <a:off x="2044065" y="5473700"/>
            <a:ext cx="7226300" cy="1028700"/>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PYTASKSYN</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309370" y="899795"/>
            <a:ext cx="9331960" cy="2609850"/>
          </a:xfrm>
          <a:prstGeom prst="rect">
            <a:avLst/>
          </a:prstGeom>
        </p:spPr>
      </p:pic>
      <p:sp>
        <p:nvSpPr>
          <p:cNvPr id="6" name="文本框 5"/>
          <p:cNvSpPr txBox="1"/>
          <p:nvPr/>
        </p:nvSpPr>
        <p:spPr>
          <a:xfrm>
            <a:off x="514350" y="3615055"/>
            <a:ext cx="11205210" cy="1753235"/>
          </a:xfrm>
          <a:prstGeom prst="rect">
            <a:avLst/>
          </a:prstGeom>
          <a:noFill/>
        </p:spPr>
        <p:txBody>
          <a:bodyPr wrap="square" rtlCol="0">
            <a:spAutoFit/>
          </a:bodyPr>
          <a:p>
            <a:r>
              <a:rPr lang="en-US"/>
              <a:t>2.</a:t>
            </a:r>
            <a:r>
              <a:rPr lang="zh-CN" altLang="en-US"/>
              <a:t>验证</a:t>
            </a:r>
            <a:r>
              <a:rPr lang="en-US" altLang="zh-CN"/>
              <a:t>1</a:t>
            </a:r>
            <a:endParaRPr lang="en-US" altLang="zh-CN"/>
          </a:p>
          <a:p>
            <a:r>
              <a:rPr lang="zh-CN" altLang="en-US"/>
              <a:t>实现一个</a:t>
            </a:r>
            <a:r>
              <a:rPr lang="en-US" altLang="zh-CN"/>
              <a:t> SIMTUTOR </a:t>
            </a:r>
            <a:r>
              <a:rPr lang="zh-CN" altLang="en-US"/>
              <a:t>代理来模拟人工导师，以验证任务。它通过系统提示被分配为导师的角色，然后是包含输入上下文</a:t>
            </a:r>
            <a:r>
              <a:rPr lang="en-US" altLang="zh-CN"/>
              <a:t> (ψtheme, ψconcepts)</a:t>
            </a:r>
            <a:r>
              <a:rPr lang="zh-CN" altLang="en-US"/>
              <a:t>和生成的任务</a:t>
            </a:r>
            <a:r>
              <a:rPr lang="en-US" altLang="zh-CN"/>
              <a:t> T</a:t>
            </a:r>
            <a:r>
              <a:rPr lang="zh-CN" altLang="en-US"/>
              <a:t>的用户提示。首先，指示</a:t>
            </a:r>
            <a:r>
              <a:rPr lang="en-US" altLang="zh-CN"/>
              <a:t> SIMTUTOR </a:t>
            </a:r>
            <a:r>
              <a:rPr lang="zh-CN" altLang="en-US"/>
              <a:t>代理通过编写解决方案代码</a:t>
            </a:r>
            <a:r>
              <a:rPr lang="en-US" altLang="zh-CN"/>
              <a:t> C∗</a:t>
            </a:r>
            <a:r>
              <a:rPr lang="zh-CN" altLang="en-US"/>
              <a:t>来解决任务。这种方法遵循思维链提示策略。然后，解决方案</a:t>
            </a:r>
            <a:r>
              <a:rPr lang="en-US" altLang="zh-CN"/>
              <a:t> C∗</a:t>
            </a:r>
            <a:r>
              <a:rPr lang="zh-CN" altLang="en-US"/>
              <a:t>用于验证</a:t>
            </a:r>
            <a:r>
              <a:rPr lang="en-US" altLang="zh-CN"/>
              <a:t> Ttests</a:t>
            </a:r>
            <a:r>
              <a:rPr lang="zh-CN" altLang="en-US"/>
              <a:t>。然后，代理评估任务与给定上下文的相关性。如果任务</a:t>
            </a:r>
            <a:r>
              <a:rPr lang="en-US" altLang="zh-CN"/>
              <a:t> T</a:t>
            </a:r>
            <a:r>
              <a:rPr lang="zh-CN" altLang="en-US"/>
              <a:t>有效地整合了给定的主题和编程概念，则分配分数为</a:t>
            </a:r>
            <a:r>
              <a:rPr lang="en-US" altLang="zh-CN"/>
              <a:t> 1</a:t>
            </a:r>
            <a:r>
              <a:rPr lang="zh-CN" altLang="en-US"/>
              <a:t>，否则分配分数为</a:t>
            </a:r>
            <a:r>
              <a:rPr lang="en-US" altLang="zh-CN"/>
              <a:t> 0</a:t>
            </a:r>
            <a:r>
              <a:rPr lang="zh-CN" altLang="en-US"/>
              <a:t>。使用</a:t>
            </a:r>
            <a:r>
              <a:rPr lang="en-US" altLang="zh-CN"/>
              <a:t> GPT-4o </a:t>
            </a:r>
            <a:r>
              <a:rPr lang="zh-CN" altLang="en-US"/>
              <a:t>模型，其默认温度为</a:t>
            </a:r>
            <a:r>
              <a:rPr lang="en-US" altLang="zh-CN"/>
              <a:t> 1.0</a:t>
            </a:r>
            <a:r>
              <a:rPr lang="zh-CN" altLang="en-US"/>
              <a:t>。</a:t>
            </a:r>
            <a:endParaRPr lang="zh-CN" altLang="en-US"/>
          </a:p>
        </p:txBody>
      </p:sp>
      <p:pic>
        <p:nvPicPr>
          <p:cNvPr id="2" name="图片 1"/>
          <p:cNvPicPr>
            <a:picLocks noChangeAspect="1"/>
          </p:cNvPicPr>
          <p:nvPr/>
        </p:nvPicPr>
        <p:blipFill>
          <a:blip r:embed="rId2"/>
          <a:stretch>
            <a:fillRect/>
          </a:stretch>
        </p:blipFill>
        <p:spPr>
          <a:xfrm>
            <a:off x="2855595" y="5368290"/>
            <a:ext cx="5581015" cy="137922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PYTASKSYN</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309370" y="899795"/>
            <a:ext cx="9331960" cy="2609850"/>
          </a:xfrm>
          <a:prstGeom prst="rect">
            <a:avLst/>
          </a:prstGeom>
        </p:spPr>
      </p:pic>
      <p:sp>
        <p:nvSpPr>
          <p:cNvPr id="8" name="文本框 7"/>
          <p:cNvSpPr txBox="1"/>
          <p:nvPr/>
        </p:nvSpPr>
        <p:spPr>
          <a:xfrm>
            <a:off x="427355" y="4021455"/>
            <a:ext cx="11094720" cy="1753235"/>
          </a:xfrm>
          <a:prstGeom prst="rect">
            <a:avLst/>
          </a:prstGeom>
          <a:noFill/>
        </p:spPr>
        <p:txBody>
          <a:bodyPr wrap="square" rtlCol="0">
            <a:spAutoFit/>
          </a:bodyPr>
          <a:p>
            <a:r>
              <a:rPr lang="en-US" altLang="zh-CN"/>
              <a:t>3.</a:t>
            </a:r>
            <a:r>
              <a:rPr lang="zh-CN" altLang="en-US"/>
              <a:t>验证</a:t>
            </a:r>
            <a:r>
              <a:rPr lang="en-US" altLang="zh-CN"/>
              <a:t>2</a:t>
            </a:r>
            <a:endParaRPr lang="en-US" altLang="zh-CN"/>
          </a:p>
          <a:p>
            <a:r>
              <a:rPr lang="zh-CN" altLang="en-US"/>
              <a:t>使用课堂规模的</a:t>
            </a:r>
            <a:r>
              <a:rPr lang="en-US" altLang="zh-CN"/>
              <a:t>SIMSTUDENT</a:t>
            </a:r>
            <a:r>
              <a:rPr lang="zh-CN" altLang="en-US"/>
              <a:t>代理群体来模拟学生的观点并获得他们的解决方案。如果这些模拟学生代理中的大多数未能解决该任务，则</a:t>
            </a:r>
            <a:r>
              <a:rPr lang="en-US" altLang="zh-CN"/>
              <a:t>Tdesc</a:t>
            </a:r>
            <a:r>
              <a:rPr lang="zh-CN" altLang="en-US"/>
              <a:t>可能缺乏清晰度或关键信息。如果至少</a:t>
            </a:r>
            <a:r>
              <a:rPr lang="en-US" altLang="zh-CN"/>
              <a:t>τ</a:t>
            </a:r>
            <a:r>
              <a:rPr lang="zh-CN" altLang="en-US"/>
              <a:t>百分比（默认值为</a:t>
            </a:r>
            <a:r>
              <a:rPr lang="en-US" altLang="zh-CN"/>
              <a:t>50%</a:t>
            </a:r>
            <a:r>
              <a:rPr lang="zh-CN" altLang="en-US"/>
              <a:t>）的</a:t>
            </a:r>
            <a:r>
              <a:rPr lang="en-US" altLang="zh-CN"/>
              <a:t>SIMSTUDENT</a:t>
            </a:r>
            <a:r>
              <a:rPr lang="zh-CN" altLang="en-US"/>
              <a:t>代理仅在给定</a:t>
            </a:r>
            <a:r>
              <a:rPr lang="en-US" altLang="zh-CN"/>
              <a:t>Tdesc</a:t>
            </a:r>
            <a:r>
              <a:rPr lang="zh-CN" altLang="en-US"/>
              <a:t>的情况下成功解决任务</a:t>
            </a:r>
            <a:r>
              <a:rPr lang="en-US" altLang="zh-CN"/>
              <a:t>T</a:t>
            </a:r>
            <a:r>
              <a:rPr lang="zh-CN" altLang="en-US"/>
              <a:t>，</a:t>
            </a:r>
            <a:r>
              <a:rPr lang="zh-CN" altLang="en-US"/>
              <a:t>就认为</a:t>
            </a:r>
            <a:r>
              <a:rPr lang="en-US" altLang="zh-CN"/>
              <a:t>Tdesc</a:t>
            </a:r>
            <a:r>
              <a:rPr lang="zh-CN" altLang="en-US"/>
              <a:t>是可理解的。为了模拟学生，使用一个系统提示，该提示为代理分配学生的角色，然后是一个仅包含任务描述的用户提示。使用</a:t>
            </a:r>
            <a:r>
              <a:rPr lang="en-US" altLang="zh-CN"/>
              <a:t>GPT-4o-mini </a:t>
            </a:r>
            <a:r>
              <a:rPr lang="zh-CN" altLang="en-US"/>
              <a:t>模型，默认温度为</a:t>
            </a:r>
            <a:r>
              <a:rPr lang="en-US" altLang="zh-CN"/>
              <a:t>1.0</a:t>
            </a:r>
            <a:r>
              <a:rPr lang="zh-CN" altLang="en-US"/>
              <a:t>。</a:t>
            </a:r>
            <a:endParaRPr lang="zh-CN" altLang="en-US"/>
          </a:p>
        </p:txBody>
      </p:sp>
      <p:pic>
        <p:nvPicPr>
          <p:cNvPr id="9" name="图片 8"/>
          <p:cNvPicPr>
            <a:picLocks noChangeAspect="1"/>
          </p:cNvPicPr>
          <p:nvPr/>
        </p:nvPicPr>
        <p:blipFill>
          <a:blip r:embed="rId2"/>
          <a:stretch>
            <a:fillRect/>
          </a:stretch>
        </p:blipFill>
        <p:spPr>
          <a:xfrm>
            <a:off x="2571750" y="5844540"/>
            <a:ext cx="6807200" cy="635000"/>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3533140" y="893445"/>
            <a:ext cx="5245100" cy="368300"/>
          </a:xfrm>
          <a:prstGeom prst="rect">
            <a:avLst/>
          </a:prstGeom>
          <a:noFill/>
        </p:spPr>
        <p:txBody>
          <a:bodyPr wrap="square" rtlCol="0">
            <a:spAutoFit/>
          </a:bodyPr>
          <a:p>
            <a:r>
              <a:rPr lang="zh-CN" altLang="en-US"/>
              <a:t>基线：</a:t>
            </a:r>
            <a:r>
              <a:rPr lang="en-US" altLang="zh-CN"/>
              <a:t>BASE</a:t>
            </a:r>
            <a:r>
              <a:rPr lang="zh-CN" altLang="en-US"/>
              <a:t>、</a:t>
            </a:r>
            <a:r>
              <a:rPr lang="en-US" altLang="zh-CN"/>
              <a:t>GenConsistency</a:t>
            </a:r>
            <a:r>
              <a:rPr lang="zh-CN" altLang="en-US"/>
              <a:t>、</a:t>
            </a:r>
            <a:r>
              <a:rPr lang="en-US" altLang="zh-CN"/>
              <a:t>LLMJUDGE</a:t>
            </a:r>
            <a:endParaRPr lang="zh-CN" altLang="en-US"/>
          </a:p>
        </p:txBody>
      </p:sp>
      <p:sp>
        <p:nvSpPr>
          <p:cNvPr id="6" name="文本框 5"/>
          <p:cNvSpPr txBox="1"/>
          <p:nvPr/>
        </p:nvSpPr>
        <p:spPr>
          <a:xfrm>
            <a:off x="1974850" y="1870710"/>
            <a:ext cx="9195435" cy="2306955"/>
          </a:xfrm>
          <a:prstGeom prst="rect">
            <a:avLst/>
          </a:prstGeom>
          <a:noFill/>
        </p:spPr>
        <p:txBody>
          <a:bodyPr wrap="square" rtlCol="0">
            <a:spAutoFit/>
          </a:bodyPr>
          <a:p>
            <a:r>
              <a:rPr lang="zh-CN" altLang="en-US"/>
              <a:t>性能</a:t>
            </a:r>
            <a:r>
              <a:rPr lang="zh-CN" altLang="en-US"/>
              <a:t>指标：</a:t>
            </a:r>
            <a:endParaRPr lang="zh-CN" altLang="en-US"/>
          </a:p>
          <a:p>
            <a:pPr marL="342900" indent="-342900">
              <a:buAutoNum type="arabicPeriod"/>
            </a:pPr>
            <a:r>
              <a:rPr lang="en-US" altLang="zh-CN"/>
              <a:t>Coverage (</a:t>
            </a:r>
            <a:r>
              <a:rPr lang="zh-CN" altLang="en-US"/>
              <a:t>覆盖率</a:t>
            </a:r>
            <a:r>
              <a:rPr lang="en-US" altLang="zh-CN"/>
              <a:t>)</a:t>
            </a:r>
            <a:r>
              <a:rPr lang="zh-CN" altLang="en-US"/>
              <a:t>：技术提供编程任务给学生的百分比。</a:t>
            </a:r>
            <a:endParaRPr lang="zh-CN" altLang="en-US"/>
          </a:p>
          <a:p>
            <a:pPr marL="342900" indent="-342900">
              <a:buAutoNum type="arabicPeriod"/>
            </a:pPr>
            <a:r>
              <a:rPr lang="en-US" altLang="zh-CN"/>
              <a:t>Precision (</a:t>
            </a:r>
            <a:r>
              <a:rPr lang="zh-CN" altLang="en-US"/>
              <a:t>准确率</a:t>
            </a:r>
            <a:r>
              <a:rPr lang="en-US" altLang="zh-CN"/>
              <a:t>)</a:t>
            </a:r>
            <a:r>
              <a:rPr lang="zh-CN" altLang="en-US"/>
              <a:t>：提供给学生的编程任务是高质量任务的百分比。</a:t>
            </a:r>
            <a:endParaRPr lang="zh-CN" altLang="en-US"/>
          </a:p>
          <a:p>
            <a:pPr marL="342900" indent="-342900">
              <a:buAutoNum type="arabicPeriod"/>
            </a:pPr>
            <a:r>
              <a:rPr lang="en-US" altLang="zh-CN"/>
              <a:t>Q-Overall (</a:t>
            </a:r>
            <a:r>
              <a:rPr lang="zh-CN" altLang="en-US"/>
              <a:t>总体质量</a:t>
            </a:r>
            <a:r>
              <a:rPr lang="en-US" altLang="zh-CN"/>
              <a:t>)</a:t>
            </a:r>
            <a:r>
              <a:rPr lang="zh-CN" altLang="en-US"/>
              <a:t>：专家对任务的整体质量评分。</a:t>
            </a:r>
            <a:endParaRPr lang="zh-CN" altLang="en-US"/>
          </a:p>
          <a:p>
            <a:pPr marL="342900" indent="-342900">
              <a:buAutoNum type="arabicPeriod"/>
            </a:pPr>
            <a:r>
              <a:rPr lang="en-US" altLang="zh-CN"/>
              <a:t>Test suite correctness and coverage (</a:t>
            </a:r>
            <a:r>
              <a:rPr lang="zh-CN" altLang="en-US"/>
              <a:t>测试套件正确性和覆盖率</a:t>
            </a:r>
            <a:r>
              <a:rPr lang="en-US" altLang="zh-CN"/>
              <a:t>)</a:t>
            </a:r>
            <a:r>
              <a:rPr lang="zh-CN" altLang="en-US"/>
              <a:t>：测试套件是否正确验证解决方案并覆盖所有相关案例。</a:t>
            </a:r>
            <a:endParaRPr lang="zh-CN" altLang="en-US"/>
          </a:p>
          <a:p>
            <a:pPr marL="342900" indent="-342900">
              <a:buAutoNum type="arabicPeriod"/>
            </a:pPr>
            <a:r>
              <a:rPr lang="en-US" altLang="zh-CN"/>
              <a:t>Context relevance (</a:t>
            </a:r>
            <a:r>
              <a:rPr lang="zh-CN" altLang="en-US"/>
              <a:t>上下文相关性</a:t>
            </a:r>
            <a:r>
              <a:rPr lang="en-US" altLang="zh-CN"/>
              <a:t>)</a:t>
            </a:r>
            <a:r>
              <a:rPr lang="zh-CN" altLang="en-US"/>
              <a:t>：任务是否准确反映输入的主题和编程概念。</a:t>
            </a:r>
            <a:endParaRPr lang="zh-CN" altLang="en-US"/>
          </a:p>
          <a:p>
            <a:pPr marL="342900" indent="-342900">
              <a:buAutoNum type="arabicPeriod"/>
            </a:pPr>
            <a:r>
              <a:rPr lang="en-US" altLang="zh-CN"/>
              <a:t>Comprehensibility (</a:t>
            </a:r>
            <a:r>
              <a:rPr lang="zh-CN" altLang="en-US"/>
              <a:t>可理解性</a:t>
            </a:r>
            <a:r>
              <a:rPr lang="en-US" altLang="zh-CN"/>
              <a:t>)</a:t>
            </a:r>
            <a:r>
              <a:rPr lang="zh-CN" altLang="en-US"/>
              <a:t>：任务描述是否为学生编写解决方案提供了足够的信息。</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016375" y="146050"/>
            <a:ext cx="6464935" cy="3515995"/>
          </a:xfrm>
          <a:prstGeom prst="rect">
            <a:avLst/>
          </a:prstGeom>
        </p:spPr>
      </p:pic>
      <p:sp>
        <p:nvSpPr>
          <p:cNvPr id="7" name="文本框 6"/>
          <p:cNvSpPr txBox="1"/>
          <p:nvPr/>
        </p:nvSpPr>
        <p:spPr>
          <a:xfrm>
            <a:off x="241300" y="919480"/>
            <a:ext cx="2149475" cy="1198880"/>
          </a:xfrm>
          <a:prstGeom prst="rect">
            <a:avLst/>
          </a:prstGeom>
          <a:noFill/>
        </p:spPr>
        <p:txBody>
          <a:bodyPr wrap="square" rtlCol="0">
            <a:spAutoFit/>
          </a:bodyPr>
          <a:p>
            <a:r>
              <a:rPr lang="zh-CN" altLang="en-US"/>
              <a:t>生成</a:t>
            </a:r>
            <a:r>
              <a:rPr lang="en-US" altLang="zh-CN"/>
              <a:t>-</a:t>
            </a:r>
            <a:r>
              <a:rPr lang="zh-CN" altLang="en-US"/>
              <a:t>验证（</a:t>
            </a:r>
            <a:r>
              <a:rPr lang="en-US" altLang="zh-CN"/>
              <a:t>Generator-Validator, G-V</a:t>
            </a:r>
            <a:r>
              <a:rPr lang="zh-CN" altLang="en-US"/>
              <a:t>）</a:t>
            </a:r>
            <a:r>
              <a:rPr lang="en-US" altLang="zh-CN"/>
              <a:t>Agent </a:t>
            </a:r>
            <a:r>
              <a:rPr lang="zh-CN" altLang="en-US"/>
              <a:t>系统</a:t>
            </a:r>
            <a:endParaRPr lang="zh-CN" altLang="en-US"/>
          </a:p>
        </p:txBody>
      </p:sp>
      <p:sp>
        <p:nvSpPr>
          <p:cNvPr id="3" name="文本框 2"/>
          <p:cNvSpPr txBox="1"/>
          <p:nvPr/>
        </p:nvSpPr>
        <p:spPr>
          <a:xfrm>
            <a:off x="300355" y="3938270"/>
            <a:ext cx="4632325" cy="2809240"/>
          </a:xfrm>
          <a:prstGeom prst="rect">
            <a:avLst/>
          </a:prstGeom>
          <a:noFill/>
        </p:spPr>
        <p:txBody>
          <a:bodyPr wrap="square" rtlCol="0">
            <a:noAutofit/>
          </a:bodyPr>
          <a:p>
            <a:r>
              <a:rPr lang="en-US" altLang="zh-CN"/>
              <a:t>2.</a:t>
            </a:r>
            <a:r>
              <a:rPr lang="zh-CN" altLang="en-US"/>
              <a:t>验证器程序（</a:t>
            </a:r>
            <a:r>
              <a:rPr lang="en-US" altLang="zh-CN"/>
              <a:t>Test Case Validation</a:t>
            </a:r>
            <a:r>
              <a:rPr lang="zh-CN" altLang="en-US"/>
              <a:t>）</a:t>
            </a:r>
            <a:endParaRPr lang="zh-CN" altLang="en-US"/>
          </a:p>
          <a:p>
            <a:r>
              <a:rPr lang="en-US" altLang="zh-CN"/>
              <a:t>agent</a:t>
            </a:r>
            <a:r>
              <a:rPr lang="zh-CN" altLang="en-US"/>
              <a:t>工作</a:t>
            </a:r>
            <a:r>
              <a:rPr lang="zh-CN" altLang="en-US"/>
              <a:t>流程：首先，验证器代理会收到一个问题陈述。接下来，代理需要仔细阅读问题陈述，识别所有输入数据约束，包括数据范围、格式要求和结构约束，并对其进行总结。最后，代理将编写一个验证器程序来检查这些约束。</a:t>
            </a:r>
            <a:endParaRPr lang="zh-CN" altLang="en-US"/>
          </a:p>
        </p:txBody>
      </p:sp>
      <p:sp>
        <p:nvSpPr>
          <p:cNvPr id="8" name="文本框 7"/>
          <p:cNvSpPr txBox="1"/>
          <p:nvPr/>
        </p:nvSpPr>
        <p:spPr>
          <a:xfrm>
            <a:off x="5735320" y="4022090"/>
            <a:ext cx="4858385" cy="2584450"/>
          </a:xfrm>
          <a:prstGeom prst="rect">
            <a:avLst/>
          </a:prstGeom>
          <a:noFill/>
        </p:spPr>
        <p:txBody>
          <a:bodyPr wrap="square" rtlCol="0">
            <a:spAutoFit/>
          </a:bodyPr>
          <a:p>
            <a:r>
              <a:rPr lang="zh-CN" altLang="en-US"/>
              <a:t>生成的验证器程序可能有两类问题。</a:t>
            </a:r>
            <a:r>
              <a:rPr lang="zh-CN" altLang="en-US"/>
              <a:t>一是代理正确理解了约束，但在编写验证器程序时犯了错误。第二类是代理忽略了问题中陈述的某些约束。对于第一类错误，我们将问题陈述中的示例输入提供给验证器，并检查这些数据是否通过了验证器的检查。如果没有通过，则表明验证器中存在错误。在这种情况下，示例数据和验证器的输出都会反馈给验证器代理，然后它会根据反馈进行反思和修改。</a:t>
            </a:r>
            <a:endParaRPr lang="zh-CN" altLang="en-US"/>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690880" y="1102360"/>
            <a:ext cx="10567670" cy="1198880"/>
          </a:xfrm>
          <a:prstGeom prst="rect">
            <a:avLst/>
          </a:prstGeom>
          <a:noFill/>
        </p:spPr>
        <p:txBody>
          <a:bodyPr wrap="square" rtlCol="0">
            <a:spAutoFit/>
          </a:bodyPr>
          <a:p>
            <a:r>
              <a:rPr lang="en-US" altLang="zh-CN"/>
              <a:t>RQ1</a:t>
            </a:r>
            <a:r>
              <a:rPr lang="zh-CN" altLang="en-US"/>
              <a:t>：与其他技术相比，</a:t>
            </a:r>
            <a:r>
              <a:rPr lang="en-US" altLang="zh-CN"/>
              <a:t>PYTASKSYN </a:t>
            </a:r>
            <a:r>
              <a:rPr lang="zh-CN" altLang="en-US"/>
              <a:t>的表现如何？</a:t>
            </a:r>
            <a:endParaRPr lang="zh-CN" altLang="en-US"/>
          </a:p>
          <a:p>
            <a:endParaRPr lang="zh-CN" altLang="en-US"/>
          </a:p>
          <a:p>
            <a:r>
              <a:rPr lang="en-US" altLang="zh-CN"/>
              <a:t>PYTASKSYNτ</a:t>
            </a:r>
            <a:r>
              <a:rPr lang="zh-CN" altLang="en-US"/>
              <a:t>利用来自不同模拟导师和学生代理的视角，提高了合成任务的质量。随着</a:t>
            </a:r>
            <a:r>
              <a:rPr lang="en-US" altLang="zh-CN"/>
              <a:t>N</a:t>
            </a:r>
            <a:r>
              <a:rPr lang="zh-CN" altLang="en-US"/>
              <a:t>的增加，与基线相比，</a:t>
            </a:r>
            <a:r>
              <a:rPr lang="en-US" altLang="zh-CN"/>
              <a:t>PYTASKSYNτ</a:t>
            </a:r>
            <a:r>
              <a:rPr lang="zh-CN" altLang="en-US"/>
              <a:t>不仅提高了覆盖率，而且始终实现了最高的精确率。</a:t>
            </a:r>
            <a:endParaRPr lang="zh-CN" altLang="en-US"/>
          </a:p>
        </p:txBody>
      </p:sp>
      <p:pic>
        <p:nvPicPr>
          <p:cNvPr id="3" name="图片 2"/>
          <p:cNvPicPr>
            <a:picLocks noChangeAspect="1"/>
          </p:cNvPicPr>
          <p:nvPr/>
        </p:nvPicPr>
        <p:blipFill>
          <a:blip r:embed="rId1"/>
          <a:stretch>
            <a:fillRect/>
          </a:stretch>
        </p:blipFill>
        <p:spPr>
          <a:xfrm>
            <a:off x="2320290" y="2858770"/>
            <a:ext cx="7308850" cy="2260600"/>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690880" y="1102360"/>
            <a:ext cx="10567670" cy="1476375"/>
          </a:xfrm>
          <a:prstGeom prst="rect">
            <a:avLst/>
          </a:prstGeom>
          <a:noFill/>
        </p:spPr>
        <p:txBody>
          <a:bodyPr wrap="square" rtlCol="0">
            <a:spAutoFit/>
          </a:bodyPr>
          <a:p>
            <a:r>
              <a:rPr lang="en-US"/>
              <a:t>RQ2</a:t>
            </a:r>
            <a:r>
              <a:rPr lang="zh-CN" altLang="en-US"/>
              <a:t>：在</a:t>
            </a:r>
            <a:r>
              <a:rPr lang="en-US" altLang="zh-CN"/>
              <a:t>PYTASKSYN</a:t>
            </a:r>
            <a:r>
              <a:rPr lang="zh-CN" altLang="en-US"/>
              <a:t>中，不同</a:t>
            </a:r>
            <a:r>
              <a:rPr lang="en-US" altLang="zh-CN"/>
              <a:t>agent</a:t>
            </a:r>
            <a:r>
              <a:rPr lang="zh-CN" altLang="en-US"/>
              <a:t>的贡献是什么？</a:t>
            </a:r>
            <a:endParaRPr lang="zh-CN" altLang="en-US"/>
          </a:p>
          <a:p>
            <a:endParaRPr lang="zh-CN" altLang="en-US"/>
          </a:p>
          <a:p>
            <a:r>
              <a:rPr lang="zh-CN" altLang="en-US"/>
              <a:t>模拟导师</a:t>
            </a:r>
            <a:r>
              <a:rPr lang="en-US" altLang="zh-CN"/>
              <a:t>agent</a:t>
            </a:r>
            <a:r>
              <a:rPr lang="zh-CN" altLang="en-US"/>
              <a:t>显著提高了测试套件的质量，并确保了强大的上下文对齐（如</a:t>
            </a:r>
            <a:r>
              <a:rPr lang="en-US" altLang="zh-CN"/>
              <a:t>SIMTUTORVAL</a:t>
            </a:r>
            <a:r>
              <a:rPr lang="zh-CN" altLang="en-US"/>
              <a:t>所示），而模拟学生</a:t>
            </a:r>
            <a:r>
              <a:rPr lang="en-US" altLang="zh-CN"/>
              <a:t>agent</a:t>
            </a:r>
            <a:r>
              <a:rPr lang="zh-CN" altLang="en-US"/>
              <a:t>则大幅提高了任务的可理解性（如</a:t>
            </a:r>
            <a:r>
              <a:rPr lang="en-US" altLang="zh-CN"/>
              <a:t>SIMSTUDENTVAL</a:t>
            </a:r>
            <a:r>
              <a:rPr lang="zh-CN" altLang="en-US"/>
              <a:t>所示）。它们在</a:t>
            </a:r>
            <a:r>
              <a:rPr lang="en-US" altLang="zh-CN"/>
              <a:t>PYTASKSYN</a:t>
            </a:r>
            <a:r>
              <a:rPr lang="zh-CN" altLang="en-US"/>
              <a:t>中的结合实现了最高的整体质量，</a:t>
            </a:r>
            <a:r>
              <a:rPr lang="en-US" altLang="zh-CN"/>
              <a:t>Q-Overall</a:t>
            </a:r>
            <a:r>
              <a:rPr lang="zh-CN" altLang="en-US"/>
              <a:t>得分为</a:t>
            </a:r>
            <a:r>
              <a:rPr lang="en-US" altLang="zh-CN"/>
              <a:t>0.87</a:t>
            </a:r>
            <a:r>
              <a:rPr lang="zh-CN" altLang="en-US"/>
              <a:t>。</a:t>
            </a:r>
            <a:endParaRPr lang="zh-CN" altLang="en-US"/>
          </a:p>
        </p:txBody>
      </p:sp>
      <p:pic>
        <p:nvPicPr>
          <p:cNvPr id="5" name="图片 4"/>
          <p:cNvPicPr>
            <a:picLocks noChangeAspect="1"/>
          </p:cNvPicPr>
          <p:nvPr/>
        </p:nvPicPr>
        <p:blipFill>
          <a:blip r:embed="rId1"/>
          <a:stretch>
            <a:fillRect/>
          </a:stretch>
        </p:blipFill>
        <p:spPr>
          <a:xfrm>
            <a:off x="1501140" y="2994025"/>
            <a:ext cx="8922385" cy="157480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767715" y="762000"/>
            <a:ext cx="10118090" cy="1198880"/>
          </a:xfrm>
          <a:prstGeom prst="rect">
            <a:avLst/>
          </a:prstGeom>
          <a:noFill/>
        </p:spPr>
        <p:txBody>
          <a:bodyPr wrap="square" rtlCol="0">
            <a:spAutoFit/>
          </a:bodyPr>
          <a:p>
            <a:r>
              <a:rPr lang="en-US" altLang="zh-CN"/>
              <a:t>RQ3</a:t>
            </a:r>
            <a:r>
              <a:rPr lang="zh-CN" altLang="en-US"/>
              <a:t>：</a:t>
            </a:r>
            <a:r>
              <a:rPr lang="en-US" altLang="zh-CN"/>
              <a:t>PYTASKSYN</a:t>
            </a:r>
            <a:r>
              <a:rPr lang="zh-CN" altLang="en-US"/>
              <a:t>在不同情境下的表现如何？</a:t>
            </a:r>
            <a:endParaRPr lang="zh-CN" altLang="en-US"/>
          </a:p>
          <a:p>
            <a:endParaRPr lang="zh-CN" altLang="en-US"/>
          </a:p>
          <a:p>
            <a:r>
              <a:rPr lang="zh-CN" altLang="en-US"/>
              <a:t>技术在大多数主题和编程概念上表现良好。在</a:t>
            </a:r>
            <a:r>
              <a:rPr lang="en-US" altLang="zh-CN"/>
              <a:t>N = 10</a:t>
            </a:r>
            <a:r>
              <a:rPr lang="zh-CN" altLang="en-US"/>
              <a:t>个任务中，平均有</a:t>
            </a:r>
            <a:r>
              <a:rPr lang="en-US" altLang="zh-CN"/>
              <a:t>1</a:t>
            </a:r>
            <a:r>
              <a:rPr lang="zh-CN" altLang="en-US"/>
              <a:t>到</a:t>
            </a:r>
            <a:r>
              <a:rPr lang="en-US" altLang="zh-CN"/>
              <a:t>3</a:t>
            </a:r>
            <a:r>
              <a:rPr lang="zh-CN" altLang="en-US"/>
              <a:t>个任务通过了验证，并且大多数被人类专家评定为高质量。</a:t>
            </a:r>
            <a:endParaRPr lang="zh-CN" altLang="en-US"/>
          </a:p>
        </p:txBody>
      </p:sp>
      <p:pic>
        <p:nvPicPr>
          <p:cNvPr id="6" name="图片 5"/>
          <p:cNvPicPr>
            <a:picLocks noChangeAspect="1"/>
          </p:cNvPicPr>
          <p:nvPr/>
        </p:nvPicPr>
        <p:blipFill>
          <a:blip r:embed="rId1"/>
          <a:stretch>
            <a:fillRect/>
          </a:stretch>
        </p:blipFill>
        <p:spPr>
          <a:xfrm>
            <a:off x="970915" y="2692400"/>
            <a:ext cx="9914890" cy="198818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9940" y="1047115"/>
            <a:ext cx="10710545" cy="5354320"/>
          </a:xfrm>
          <a:prstGeom prst="rect">
            <a:avLst/>
          </a:prstGeom>
          <a:noFill/>
        </p:spPr>
        <p:txBody>
          <a:bodyPr wrap="square" rtlCol="0">
            <a:spAutoFit/>
          </a:bodyPr>
          <a:p>
            <a:r>
              <a:rPr lang="zh-CN" altLang="en-US"/>
              <a:t>主要内容：</a:t>
            </a:r>
            <a:r>
              <a:rPr lang="en-US" altLang="zh-CN"/>
              <a:t> </a:t>
            </a:r>
            <a:r>
              <a:rPr lang="zh-CN" altLang="en-US"/>
              <a:t>本文提出了</a:t>
            </a:r>
            <a:r>
              <a:rPr lang="en-US" altLang="zh-CN"/>
              <a:t> PYTASKSYN</a:t>
            </a:r>
            <a:r>
              <a:rPr lang="zh-CN" altLang="en-US"/>
              <a:t>，一种新颖的编程任务合成技术，旨在生成高质量且符合特定上下文（主题和编程概念）的编程任务。</a:t>
            </a:r>
            <a:r>
              <a:rPr lang="en-US" altLang="zh-CN"/>
              <a:t>PYTASKSYN </a:t>
            </a:r>
            <a:r>
              <a:rPr lang="zh-CN" altLang="en-US"/>
              <a:t>通过将任务合成过程分解为多阶段（生成和验证），并利用</a:t>
            </a:r>
            <a:r>
              <a:rPr lang="en-US" altLang="zh-CN"/>
              <a:t> </a:t>
            </a:r>
            <a:r>
              <a:rPr lang="zh-CN" altLang="en-US"/>
              <a:t>模拟专家</a:t>
            </a:r>
            <a:r>
              <a:rPr lang="en-US" altLang="zh-CN"/>
              <a:t> (SIMEXPERT)</a:t>
            </a:r>
            <a:r>
              <a:rPr lang="zh-CN" altLang="en-US"/>
              <a:t>、导师</a:t>
            </a:r>
            <a:r>
              <a:rPr lang="en-US" altLang="zh-CN"/>
              <a:t> (SIMTUTOR) </a:t>
            </a:r>
            <a:r>
              <a:rPr lang="zh-CN" altLang="en-US"/>
              <a:t>和学生</a:t>
            </a:r>
            <a:r>
              <a:rPr lang="en-US" altLang="zh-CN"/>
              <a:t> (SIMSTUDENT) </a:t>
            </a:r>
            <a:r>
              <a:rPr lang="zh-CN" altLang="en-US"/>
              <a:t>代理</a:t>
            </a:r>
            <a:r>
              <a:rPr lang="en-US" altLang="zh-CN"/>
              <a:t> </a:t>
            </a:r>
            <a:r>
              <a:rPr lang="zh-CN" altLang="en-US"/>
              <a:t>协作完成，来确保任务质量。</a:t>
            </a:r>
            <a:r>
              <a:rPr lang="en-US" altLang="zh-CN"/>
              <a:t>SIMEXPERT </a:t>
            </a:r>
            <a:r>
              <a:rPr lang="zh-CN" altLang="en-US"/>
              <a:t>生成任务及解决方案；</a:t>
            </a:r>
            <a:r>
              <a:rPr lang="en-US" altLang="zh-CN"/>
              <a:t>SIMTUTOR </a:t>
            </a:r>
            <a:r>
              <a:rPr lang="zh-CN" altLang="en-US"/>
              <a:t>验证测试套件的正确性、上下文关联性和代码覆盖率；</a:t>
            </a:r>
            <a:r>
              <a:rPr lang="en-US" altLang="zh-CN"/>
              <a:t>SIMSTUDENT </a:t>
            </a:r>
            <a:r>
              <a:rPr lang="zh-CN" altLang="en-US"/>
              <a:t>评估任务描述的可理解性。实验结果表明，</a:t>
            </a:r>
            <a:r>
              <a:rPr lang="en-US" altLang="zh-CN"/>
              <a:t>PYTASKSYN </a:t>
            </a:r>
            <a:r>
              <a:rPr lang="zh-CN" altLang="en-US"/>
              <a:t>相较于基线方法显著提高了任务质量（高准确率），同时保持了合理的覆盖率，且成本低廉，用户体验良好。</a:t>
            </a:r>
            <a:endParaRPr lang="zh-CN" altLang="en-US"/>
          </a:p>
          <a:p>
            <a:endParaRPr lang="en-US" altLang="zh-CN"/>
          </a:p>
          <a:p>
            <a:r>
              <a:rPr lang="zh-CN" altLang="en-US"/>
              <a:t>局限性：</a:t>
            </a:r>
            <a:endParaRPr lang="en-US" altLang="zh-CN"/>
          </a:p>
          <a:p>
            <a:pPr marL="342900" indent="-342900">
              <a:buAutoNum type="arabicPeriod"/>
            </a:pPr>
            <a:r>
              <a:rPr lang="zh-CN" altLang="en-US"/>
              <a:t>验证方法：</a:t>
            </a:r>
            <a:r>
              <a:rPr lang="en-US" altLang="zh-CN"/>
              <a:t> </a:t>
            </a:r>
            <a:r>
              <a:rPr lang="zh-CN" altLang="en-US"/>
              <a:t>目前采用的是</a:t>
            </a:r>
            <a:r>
              <a:rPr lang="en-US" altLang="zh-CN"/>
              <a:t>“</a:t>
            </a:r>
            <a:r>
              <a:rPr lang="zh-CN" altLang="en-US"/>
              <a:t>接受</a:t>
            </a:r>
            <a:r>
              <a:rPr lang="en-US" altLang="zh-CN"/>
              <a:t>/</a:t>
            </a:r>
            <a:r>
              <a:rPr lang="zh-CN" altLang="en-US"/>
              <a:t>拒绝</a:t>
            </a:r>
            <a:r>
              <a:rPr lang="en-US" altLang="zh-CN"/>
              <a:t>”</a:t>
            </a:r>
            <a:r>
              <a:rPr lang="zh-CN" altLang="en-US"/>
              <a:t>的刚性验证方式，未来可以探索任务精修框架，利用验证阶段的反馈来改进任务。</a:t>
            </a:r>
            <a:endParaRPr lang="zh-CN" altLang="en-US"/>
          </a:p>
          <a:p>
            <a:pPr marL="342900" indent="-342900">
              <a:buAutoNum type="arabicPeriod"/>
            </a:pPr>
            <a:r>
              <a:rPr lang="zh-CN" altLang="en-US"/>
              <a:t>难度分析：</a:t>
            </a:r>
            <a:r>
              <a:rPr lang="en-US" altLang="zh-CN"/>
              <a:t> </a:t>
            </a:r>
            <a:r>
              <a:rPr lang="zh-CN" altLang="en-US"/>
              <a:t>未深入分析模拟学生通过阈值与任务难度之间的关系，以及其是否与专家评估的难度一致。</a:t>
            </a:r>
            <a:endParaRPr lang="zh-CN" altLang="en-US"/>
          </a:p>
          <a:p>
            <a:pPr marL="342900" indent="-342900">
              <a:buAutoNum type="arabicPeriod"/>
            </a:pPr>
            <a:r>
              <a:rPr lang="zh-CN" altLang="en-US"/>
              <a:t>语言范围：</a:t>
            </a:r>
            <a:r>
              <a:rPr lang="en-US" altLang="zh-CN"/>
              <a:t> </a:t>
            </a:r>
            <a:r>
              <a:rPr lang="zh-CN" altLang="en-US"/>
              <a:t>当前仅专注于</a:t>
            </a:r>
            <a:r>
              <a:rPr lang="en-US" altLang="zh-CN"/>
              <a:t> Python </a:t>
            </a:r>
            <a:r>
              <a:rPr lang="zh-CN" altLang="en-US"/>
              <a:t>编程任务，其能力在其他编程语言上的泛化性有待验证。</a:t>
            </a:r>
            <a:endParaRPr lang="zh-CN" altLang="en-US"/>
          </a:p>
          <a:p>
            <a:pPr marL="342900" indent="-342900">
              <a:buAutoNum type="arabicPeriod"/>
            </a:pPr>
            <a:r>
              <a:rPr lang="zh-CN" altLang="en-US"/>
              <a:t>用户研究规模：</a:t>
            </a:r>
            <a:r>
              <a:rPr lang="en-US" altLang="zh-CN"/>
              <a:t> </a:t>
            </a:r>
            <a:r>
              <a:rPr lang="zh-CN" altLang="en-US"/>
              <a:t>用户研究的参与者数量相对较少，未来需要进行更大规模的研究来评估学习成果。</a:t>
            </a:r>
            <a:endParaRPr lang="zh-CN" altLang="en-US"/>
          </a:p>
          <a:p>
            <a:endParaRPr lang="zh-CN" altLang="en-US"/>
          </a:p>
          <a:p>
            <a:r>
              <a:rPr lang="zh-CN" altLang="en-US"/>
              <a:t>未来的工作：</a:t>
            </a:r>
            <a:endParaRPr lang="en-US" altLang="zh-CN"/>
          </a:p>
          <a:p>
            <a:pPr marL="342900" indent="-342900">
              <a:buAutoNum type="arabicPeriod"/>
            </a:pPr>
            <a:r>
              <a:rPr lang="zh-CN" altLang="en-US"/>
              <a:t>任务精修机制：</a:t>
            </a:r>
            <a:r>
              <a:rPr lang="en-US" altLang="zh-CN"/>
              <a:t> </a:t>
            </a:r>
            <a:r>
              <a:rPr lang="zh-CN" altLang="en-US"/>
              <a:t>引入基于反馈的迭代改进机制，而非简单的接受或拒绝。</a:t>
            </a:r>
            <a:endParaRPr lang="zh-CN" altLang="en-US"/>
          </a:p>
          <a:p>
            <a:pPr marL="342900" indent="-342900">
              <a:buAutoNum type="arabicPeriod"/>
            </a:pPr>
            <a:r>
              <a:rPr lang="zh-CN" altLang="en-US"/>
              <a:t>难度对齐研究：</a:t>
            </a:r>
            <a:r>
              <a:rPr lang="en-US" altLang="zh-CN"/>
              <a:t> </a:t>
            </a:r>
            <a:r>
              <a:rPr lang="zh-CN" altLang="en-US"/>
              <a:t>深入研究模拟学生通过阈值与实际任务难度之间的关系。</a:t>
            </a:r>
            <a:endParaRPr lang="zh-CN" altLang="en-US"/>
          </a:p>
          <a:p>
            <a:pPr marL="342900" indent="-342900">
              <a:buAutoNum type="arabicPeriod"/>
            </a:pPr>
            <a:r>
              <a:rPr lang="zh-CN" altLang="en-US"/>
              <a:t>多语言扩展：</a:t>
            </a:r>
            <a:r>
              <a:rPr lang="en-US" altLang="zh-CN"/>
              <a:t> </a:t>
            </a:r>
            <a:r>
              <a:rPr lang="zh-CN" altLang="en-US"/>
              <a:t>探索将</a:t>
            </a:r>
            <a:r>
              <a:rPr lang="en-US" altLang="zh-CN"/>
              <a:t> PYTASKSYN </a:t>
            </a:r>
            <a:r>
              <a:rPr lang="zh-CN" altLang="en-US"/>
              <a:t>的能力扩展到</a:t>
            </a:r>
            <a:r>
              <a:rPr lang="en-US" altLang="zh-CN"/>
              <a:t> Python </a:t>
            </a:r>
            <a:r>
              <a:rPr lang="zh-CN" altLang="en-US"/>
              <a:t>之外的其他编程语言。</a:t>
            </a:r>
            <a:endParaRPr lang="zh-CN" altLang="en-US"/>
          </a:p>
          <a:p>
            <a:pPr marL="342900" indent="-342900">
              <a:buAutoNum type="arabicPeriod"/>
            </a:pPr>
            <a:r>
              <a:rPr lang="zh-CN" altLang="en-US"/>
              <a:t>大规模用户研究：</a:t>
            </a:r>
            <a:r>
              <a:rPr lang="en-US" altLang="zh-CN"/>
              <a:t> </a:t>
            </a:r>
            <a:r>
              <a:rPr lang="zh-CN" altLang="en-US"/>
              <a:t>进行更大规模的学生用户研究，以评估对学习成果的实际影响。</a:t>
            </a:r>
            <a:endParaRPr lang="zh-CN" altLang="en-US"/>
          </a:p>
        </p:txBody>
      </p:sp>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05050" y="0"/>
            <a:ext cx="8066405" cy="4013835"/>
          </a:xfrm>
          <a:prstGeom prst="rect">
            <a:avLst/>
          </a:prstGeom>
        </p:spPr>
      </p:pic>
      <p:sp>
        <p:nvSpPr>
          <p:cNvPr id="5" name="文本框 4"/>
          <p:cNvSpPr txBox="1"/>
          <p:nvPr/>
        </p:nvSpPr>
        <p:spPr>
          <a:xfrm>
            <a:off x="677545" y="4126230"/>
            <a:ext cx="10767695" cy="1198880"/>
          </a:xfrm>
          <a:prstGeom prst="rect">
            <a:avLst/>
          </a:prstGeom>
          <a:noFill/>
        </p:spPr>
        <p:txBody>
          <a:bodyPr wrap="square" rtlCol="0">
            <a:spAutoFit/>
          </a:bodyPr>
          <a:p>
            <a:r>
              <a:rPr lang="zh-CN" altLang="en-US"/>
              <a:t>解决的问题：</a:t>
            </a:r>
            <a:r>
              <a:rPr lang="en-US" altLang="zh-CN"/>
              <a:t>AutoCode </a:t>
            </a:r>
            <a:r>
              <a:rPr lang="zh-CN" altLang="en-US"/>
              <a:t>解决了竞技编程领域中高质量测试用例和新颖问题生成的挑战，通过一个闭环的</a:t>
            </a:r>
            <a:r>
              <a:rPr lang="en-US" altLang="zh-CN"/>
              <a:t> LLM </a:t>
            </a:r>
            <a:r>
              <a:rPr lang="zh-CN" altLang="en-US"/>
              <a:t>驱动框架，显著提升了测试用例的准确性、多样性和对抗性，并首次实现了自动化地生成并通过专家验证的、具有竞赛质量的全新编程问题，从而克服了现有基准测试的局限性，并为</a:t>
            </a:r>
            <a:r>
              <a:rPr lang="en-US" altLang="zh-CN"/>
              <a:t> LLM </a:t>
            </a:r>
            <a:r>
              <a:rPr lang="zh-CN" altLang="en-US"/>
              <a:t>在复杂编程任务中的应用和自我改进提供了可靠的验证机制。</a:t>
            </a:r>
            <a:endParaRPr lang="zh-CN" altLang="en-US"/>
          </a:p>
        </p:txBody>
      </p:sp>
      <p:sp>
        <p:nvSpPr>
          <p:cNvPr id="6" name="文本框 5"/>
          <p:cNvSpPr txBox="1"/>
          <p:nvPr/>
        </p:nvSpPr>
        <p:spPr>
          <a:xfrm>
            <a:off x="803910" y="5541010"/>
            <a:ext cx="10447020" cy="1198880"/>
          </a:xfrm>
          <a:prstGeom prst="rect">
            <a:avLst/>
          </a:prstGeom>
          <a:noFill/>
        </p:spPr>
        <p:txBody>
          <a:bodyPr wrap="square" rtlCol="0">
            <a:spAutoFit/>
          </a:bodyPr>
          <a:p>
            <a:r>
              <a:rPr lang="zh-CN" altLang="en-US"/>
              <a:t>现有方法的局限性：现有测试数据集（如</a:t>
            </a:r>
            <a:r>
              <a:rPr lang="en-US" altLang="zh-CN"/>
              <a:t> CodeContests+, TACO, HardTests</a:t>
            </a:r>
            <a:r>
              <a:rPr lang="zh-CN" altLang="en-US"/>
              <a:t>）常有高假阳性率</a:t>
            </a:r>
            <a:r>
              <a:rPr lang="en-US" altLang="zh-CN"/>
              <a:t> (FPR) </a:t>
            </a:r>
            <a:r>
              <a:rPr lang="zh-CN" altLang="en-US"/>
              <a:t>和假阴性率</a:t>
            </a:r>
            <a:r>
              <a:rPr lang="en-US" altLang="zh-CN"/>
              <a:t> (FNR)</a:t>
            </a:r>
            <a:r>
              <a:rPr lang="zh-CN" altLang="en-US"/>
              <a:t>，导致错误或低效的解决方案被错误地接受，而正确或创新的解决方案却可能因输入数据格式错误而受罚，从而扭曲了模型评估，无法准确反映其真实能力。此外，这些方法缺乏生成新颖、高质量竞赛级问题的能力，尤其是在处理复杂交互式问题方面。</a:t>
            </a:r>
            <a:endParaRPr lang="zh-CN" altLang="en-US"/>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AutoC</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60930" y="645160"/>
            <a:ext cx="6536690" cy="2392045"/>
          </a:xfrm>
          <a:prstGeom prst="rect">
            <a:avLst/>
          </a:prstGeom>
        </p:spPr>
      </p:pic>
      <p:sp>
        <p:nvSpPr>
          <p:cNvPr id="6" name="文本框 5"/>
          <p:cNvSpPr txBox="1"/>
          <p:nvPr/>
        </p:nvSpPr>
        <p:spPr>
          <a:xfrm>
            <a:off x="581660" y="3270250"/>
            <a:ext cx="3312795" cy="368300"/>
          </a:xfrm>
          <a:prstGeom prst="rect">
            <a:avLst/>
          </a:prstGeom>
          <a:noFill/>
        </p:spPr>
        <p:txBody>
          <a:bodyPr wrap="square" rtlCol="0">
            <a:spAutoFit/>
          </a:bodyPr>
          <a:p>
            <a:r>
              <a:rPr lang="en-US" altLang="zh-CN"/>
              <a:t>1.</a:t>
            </a:r>
            <a:r>
              <a:rPr lang="zh-CN" altLang="en-US"/>
              <a:t>生成</a:t>
            </a:r>
            <a:r>
              <a:rPr lang="zh-CN" altLang="en-US"/>
              <a:t>测试用例</a:t>
            </a:r>
            <a:endParaRPr lang="zh-CN" altLang="en-US"/>
          </a:p>
        </p:txBody>
      </p:sp>
      <p:pic>
        <p:nvPicPr>
          <p:cNvPr id="7" name="图片 6"/>
          <p:cNvPicPr>
            <a:picLocks noChangeAspect="1"/>
          </p:cNvPicPr>
          <p:nvPr/>
        </p:nvPicPr>
        <p:blipFill>
          <a:blip r:embed="rId2"/>
          <a:stretch>
            <a:fillRect/>
          </a:stretch>
        </p:blipFill>
        <p:spPr>
          <a:xfrm>
            <a:off x="6784975" y="3637915"/>
            <a:ext cx="5280025" cy="2269490"/>
          </a:xfrm>
          <a:prstGeom prst="rect">
            <a:avLst/>
          </a:prstGeom>
        </p:spPr>
      </p:pic>
      <p:sp>
        <p:nvSpPr>
          <p:cNvPr id="8" name="文本框 7"/>
          <p:cNvSpPr txBox="1"/>
          <p:nvPr/>
        </p:nvSpPr>
        <p:spPr>
          <a:xfrm>
            <a:off x="638175" y="3886835"/>
            <a:ext cx="5941060" cy="2030095"/>
          </a:xfrm>
          <a:prstGeom prst="rect">
            <a:avLst/>
          </a:prstGeom>
          <a:noFill/>
        </p:spPr>
        <p:txBody>
          <a:bodyPr wrap="square" rtlCol="0">
            <a:spAutoFit/>
          </a:bodyPr>
          <a:p>
            <a:r>
              <a:rPr lang="en-US" altLang="zh-CN"/>
              <a:t>1.1</a:t>
            </a:r>
            <a:r>
              <a:rPr lang="zh-CN" altLang="en-US"/>
              <a:t>验证器（</a:t>
            </a:r>
            <a:r>
              <a:rPr lang="en-US" altLang="zh-CN"/>
              <a:t>Validator</a:t>
            </a:r>
            <a:r>
              <a:rPr lang="zh-CN" altLang="en-US"/>
              <a:t>）</a:t>
            </a:r>
            <a:endParaRPr lang="zh-CN" altLang="en-US"/>
          </a:p>
          <a:p>
            <a:r>
              <a:rPr lang="zh-CN" altLang="en-US"/>
              <a:t>首先引导</a:t>
            </a:r>
            <a:r>
              <a:rPr lang="en-US" altLang="zh-CN"/>
              <a:t>LLM</a:t>
            </a:r>
            <a:r>
              <a:rPr lang="zh-CN" altLang="en-US"/>
              <a:t>生成一套有针对性的</a:t>
            </a:r>
            <a:r>
              <a:rPr lang="en-US" altLang="zh-CN"/>
              <a:t>40</a:t>
            </a:r>
            <a:r>
              <a:rPr lang="zh-CN" altLang="en-US"/>
              <a:t>个测试用例。该套件策略性地由</a:t>
            </a:r>
            <a:r>
              <a:rPr lang="en-US" altLang="zh-CN"/>
              <a:t>10</a:t>
            </a:r>
            <a:r>
              <a:rPr lang="zh-CN" altLang="en-US"/>
              <a:t>个有效输入和</a:t>
            </a:r>
            <a:r>
              <a:rPr lang="en-US" altLang="zh-CN"/>
              <a:t>30</a:t>
            </a:r>
            <a:r>
              <a:rPr lang="zh-CN" altLang="en-US"/>
              <a:t>个近似有效的非法输入组成。在建立此评估集后，提示</a:t>
            </a:r>
            <a:r>
              <a:rPr lang="en-US" altLang="zh-CN"/>
              <a:t>LLM</a:t>
            </a:r>
            <a:r>
              <a:rPr lang="zh-CN" altLang="en-US"/>
              <a:t>生成三个不同的候选验证器程序。然后，针对这</a:t>
            </a:r>
            <a:r>
              <a:rPr lang="en-US" altLang="zh-CN"/>
              <a:t>40</a:t>
            </a:r>
            <a:r>
              <a:rPr lang="zh-CN" altLang="en-US"/>
              <a:t>个案例对每个候选程序进行基准测试。正确分类这些有效和无效测试用例数量最多的程序被选为框架所有后续阶段的最终验证器。</a:t>
            </a:r>
            <a:endParaRPr lang="zh-CN" altLang="en-US"/>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AutoC</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60930" y="645160"/>
            <a:ext cx="6536690" cy="2392045"/>
          </a:xfrm>
          <a:prstGeom prst="rect">
            <a:avLst/>
          </a:prstGeom>
        </p:spPr>
      </p:pic>
      <p:sp>
        <p:nvSpPr>
          <p:cNvPr id="6" name="文本框 5"/>
          <p:cNvSpPr txBox="1"/>
          <p:nvPr/>
        </p:nvSpPr>
        <p:spPr>
          <a:xfrm>
            <a:off x="581660" y="3270250"/>
            <a:ext cx="3312795" cy="368300"/>
          </a:xfrm>
          <a:prstGeom prst="rect">
            <a:avLst/>
          </a:prstGeom>
          <a:noFill/>
        </p:spPr>
        <p:txBody>
          <a:bodyPr wrap="square" rtlCol="0">
            <a:spAutoFit/>
          </a:bodyPr>
          <a:p>
            <a:r>
              <a:rPr lang="en-US" altLang="zh-CN"/>
              <a:t>1.</a:t>
            </a:r>
            <a:r>
              <a:rPr lang="zh-CN" altLang="en-US"/>
              <a:t>生成</a:t>
            </a:r>
            <a:r>
              <a:rPr lang="zh-CN" altLang="en-US"/>
              <a:t>测试用例</a:t>
            </a:r>
            <a:endParaRPr lang="zh-CN" altLang="en-US"/>
          </a:p>
        </p:txBody>
      </p:sp>
      <p:sp>
        <p:nvSpPr>
          <p:cNvPr id="8" name="文本框 7"/>
          <p:cNvSpPr txBox="1"/>
          <p:nvPr/>
        </p:nvSpPr>
        <p:spPr>
          <a:xfrm>
            <a:off x="638175" y="3886835"/>
            <a:ext cx="5941060" cy="922020"/>
          </a:xfrm>
          <a:prstGeom prst="rect">
            <a:avLst/>
          </a:prstGeom>
          <a:noFill/>
        </p:spPr>
        <p:txBody>
          <a:bodyPr wrap="square" rtlCol="0">
            <a:spAutoFit/>
          </a:bodyPr>
          <a:p>
            <a:r>
              <a:rPr lang="en-US" altLang="zh-CN"/>
              <a:t>1.2</a:t>
            </a:r>
            <a:r>
              <a:rPr lang="zh-CN" altLang="en-US"/>
              <a:t>生成器（</a:t>
            </a:r>
            <a:r>
              <a:rPr lang="en-US" altLang="zh-CN"/>
              <a:t>Generator</a:t>
            </a:r>
            <a:r>
              <a:rPr lang="zh-CN" altLang="en-US"/>
              <a:t>）</a:t>
            </a:r>
            <a:endParaRPr lang="zh-CN" altLang="en-US"/>
          </a:p>
          <a:p>
            <a:r>
              <a:rPr lang="zh-CN" altLang="en-US"/>
              <a:t>生成三种类型的测试用例，包括：小型类型穷举、随机和极端数据以及诱导</a:t>
            </a:r>
            <a:r>
              <a:rPr lang="en-US" altLang="zh-CN"/>
              <a:t>TLE</a:t>
            </a:r>
            <a:r>
              <a:rPr lang="zh-CN" altLang="en-US"/>
              <a:t>的</a:t>
            </a:r>
            <a:r>
              <a:rPr lang="zh-CN" altLang="en-US"/>
              <a:t>数据。</a:t>
            </a:r>
            <a:endParaRPr lang="zh-CN" altLang="en-US"/>
          </a:p>
        </p:txBody>
      </p:sp>
      <p:pic>
        <p:nvPicPr>
          <p:cNvPr id="2" name="图片 1"/>
          <p:cNvPicPr>
            <a:picLocks noChangeAspect="1"/>
          </p:cNvPicPr>
          <p:nvPr/>
        </p:nvPicPr>
        <p:blipFill>
          <a:blip r:embed="rId2"/>
          <a:stretch>
            <a:fillRect/>
          </a:stretch>
        </p:blipFill>
        <p:spPr>
          <a:xfrm>
            <a:off x="6727825" y="3638550"/>
            <a:ext cx="5084445" cy="1982470"/>
          </a:xfrm>
          <a:prstGeom prst="rect">
            <a:avLst/>
          </a:prstGeom>
        </p:spPr>
      </p:pic>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AutoC</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60930" y="645160"/>
            <a:ext cx="6536690" cy="2392045"/>
          </a:xfrm>
          <a:prstGeom prst="rect">
            <a:avLst/>
          </a:prstGeom>
        </p:spPr>
      </p:pic>
      <p:sp>
        <p:nvSpPr>
          <p:cNvPr id="6" name="文本框 5"/>
          <p:cNvSpPr txBox="1"/>
          <p:nvPr/>
        </p:nvSpPr>
        <p:spPr>
          <a:xfrm>
            <a:off x="581660" y="3270250"/>
            <a:ext cx="3312795" cy="368300"/>
          </a:xfrm>
          <a:prstGeom prst="rect">
            <a:avLst/>
          </a:prstGeom>
          <a:noFill/>
        </p:spPr>
        <p:txBody>
          <a:bodyPr wrap="square" rtlCol="0">
            <a:spAutoFit/>
          </a:bodyPr>
          <a:p>
            <a:r>
              <a:rPr lang="en-US" altLang="zh-CN"/>
              <a:t>1.</a:t>
            </a:r>
            <a:r>
              <a:rPr lang="zh-CN" altLang="en-US"/>
              <a:t>生成</a:t>
            </a:r>
            <a:r>
              <a:rPr lang="zh-CN" altLang="en-US"/>
              <a:t>测试用例</a:t>
            </a:r>
            <a:endParaRPr lang="zh-CN" altLang="en-US"/>
          </a:p>
        </p:txBody>
      </p:sp>
      <p:sp>
        <p:nvSpPr>
          <p:cNvPr id="8" name="文本框 7"/>
          <p:cNvSpPr txBox="1"/>
          <p:nvPr/>
        </p:nvSpPr>
        <p:spPr>
          <a:xfrm>
            <a:off x="638175" y="3886835"/>
            <a:ext cx="5941060" cy="2584450"/>
          </a:xfrm>
          <a:prstGeom prst="rect">
            <a:avLst/>
          </a:prstGeom>
          <a:noFill/>
        </p:spPr>
        <p:txBody>
          <a:bodyPr wrap="square" rtlCol="0">
            <a:spAutoFit/>
          </a:bodyPr>
          <a:p>
            <a:r>
              <a:rPr lang="en-US" altLang="zh-CN"/>
              <a:t>1.3</a:t>
            </a:r>
            <a:r>
              <a:rPr lang="zh-CN" altLang="en-US"/>
              <a:t>检查器（</a:t>
            </a:r>
            <a:r>
              <a:rPr lang="en-US" altLang="zh-CN"/>
              <a:t>Checker</a:t>
            </a:r>
            <a:r>
              <a:rPr lang="zh-CN" altLang="en-US"/>
              <a:t>）</a:t>
            </a:r>
            <a:endParaRPr lang="zh-CN" altLang="en-US"/>
          </a:p>
          <a:p>
            <a:r>
              <a:rPr lang="zh-CN" altLang="en-US"/>
              <a:t>首先，提示</a:t>
            </a:r>
            <a:r>
              <a:rPr lang="en-US" altLang="zh-CN"/>
              <a:t> LLM </a:t>
            </a:r>
            <a:r>
              <a:rPr lang="zh-CN" altLang="en-US"/>
              <a:t>生成</a:t>
            </a:r>
            <a:r>
              <a:rPr lang="en-US" altLang="zh-CN"/>
              <a:t> 40 </a:t>
            </a:r>
            <a:r>
              <a:rPr lang="zh-CN" altLang="en-US"/>
              <a:t>个不同的测试用例。每个测试用例都包含一个有效的输入、一个看起来合理但可能包含错误的输出、参考解决方案提供的正确输出以及预期的判决（例如，</a:t>
            </a:r>
            <a:r>
              <a:rPr lang="en-US" altLang="zh-CN"/>
              <a:t>Accepted </a:t>
            </a:r>
            <a:r>
              <a:rPr lang="zh-CN" altLang="en-US"/>
              <a:t>或</a:t>
            </a:r>
            <a:r>
              <a:rPr lang="en-US" altLang="zh-CN"/>
              <a:t> Wrong Answer</a:t>
            </a:r>
            <a:r>
              <a:rPr lang="zh-CN" altLang="en-US"/>
              <a:t>）。所有输入的有效性均由先前建立的</a:t>
            </a:r>
            <a:r>
              <a:rPr lang="en-US" altLang="zh-CN"/>
              <a:t> Validator </a:t>
            </a:r>
            <a:r>
              <a:rPr lang="zh-CN" altLang="en-US"/>
              <a:t>保证。接下来，</a:t>
            </a:r>
            <a:r>
              <a:rPr lang="en-US" altLang="zh-CN"/>
              <a:t>LLM </a:t>
            </a:r>
            <a:r>
              <a:rPr lang="zh-CN" altLang="en-US"/>
              <a:t>生成三个候选</a:t>
            </a:r>
            <a:r>
              <a:rPr lang="en-US" altLang="zh-CN"/>
              <a:t> Checker </a:t>
            </a:r>
            <a:r>
              <a:rPr lang="zh-CN" altLang="en-US"/>
              <a:t>程序，然后针对这些测试用例评估每个候选</a:t>
            </a:r>
            <a:r>
              <a:rPr lang="en-US" altLang="zh-CN"/>
              <a:t> Checker</a:t>
            </a:r>
            <a:r>
              <a:rPr lang="zh-CN" altLang="en-US"/>
              <a:t>产生准确判决的能力，最后选择最好的</a:t>
            </a:r>
            <a:r>
              <a:rPr lang="zh-CN" altLang="en-US"/>
              <a:t>一个。</a:t>
            </a:r>
            <a:endParaRPr lang="zh-CN" altLang="en-US"/>
          </a:p>
        </p:txBody>
      </p:sp>
      <p:pic>
        <p:nvPicPr>
          <p:cNvPr id="3" name="图片 2"/>
          <p:cNvPicPr>
            <a:picLocks noChangeAspect="1"/>
          </p:cNvPicPr>
          <p:nvPr/>
        </p:nvPicPr>
        <p:blipFill>
          <a:blip r:embed="rId2"/>
          <a:stretch>
            <a:fillRect/>
          </a:stretch>
        </p:blipFill>
        <p:spPr>
          <a:xfrm>
            <a:off x="6711950" y="3638550"/>
            <a:ext cx="5114290" cy="2157095"/>
          </a:xfrm>
          <a:prstGeom prst="rect">
            <a:avLst/>
          </a:prstGeom>
        </p:spPr>
      </p:pic>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AutoC</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60930" y="645160"/>
            <a:ext cx="6536690" cy="2392045"/>
          </a:xfrm>
          <a:prstGeom prst="rect">
            <a:avLst/>
          </a:prstGeom>
        </p:spPr>
      </p:pic>
      <p:sp>
        <p:nvSpPr>
          <p:cNvPr id="6" name="文本框 5"/>
          <p:cNvSpPr txBox="1"/>
          <p:nvPr/>
        </p:nvSpPr>
        <p:spPr>
          <a:xfrm>
            <a:off x="581660" y="3270250"/>
            <a:ext cx="3312795" cy="368300"/>
          </a:xfrm>
          <a:prstGeom prst="rect">
            <a:avLst/>
          </a:prstGeom>
          <a:noFill/>
        </p:spPr>
        <p:txBody>
          <a:bodyPr wrap="square" rtlCol="0">
            <a:spAutoFit/>
          </a:bodyPr>
          <a:p>
            <a:r>
              <a:rPr lang="en-US" altLang="zh-CN"/>
              <a:t>1.</a:t>
            </a:r>
            <a:r>
              <a:rPr lang="zh-CN" altLang="en-US"/>
              <a:t>生成</a:t>
            </a:r>
            <a:r>
              <a:rPr lang="zh-CN" altLang="en-US"/>
              <a:t>测试用例</a:t>
            </a:r>
            <a:endParaRPr lang="zh-CN" altLang="en-US"/>
          </a:p>
        </p:txBody>
      </p:sp>
      <p:sp>
        <p:nvSpPr>
          <p:cNvPr id="8" name="文本框 7"/>
          <p:cNvSpPr txBox="1"/>
          <p:nvPr/>
        </p:nvSpPr>
        <p:spPr>
          <a:xfrm>
            <a:off x="638175" y="3886835"/>
            <a:ext cx="5941060" cy="1753235"/>
          </a:xfrm>
          <a:prstGeom prst="rect">
            <a:avLst/>
          </a:prstGeom>
          <a:noFill/>
        </p:spPr>
        <p:txBody>
          <a:bodyPr wrap="square" rtlCol="0">
            <a:spAutoFit/>
          </a:bodyPr>
          <a:p>
            <a:r>
              <a:rPr lang="en-US" altLang="zh-CN"/>
              <a:t>1.4</a:t>
            </a:r>
            <a:r>
              <a:rPr lang="zh-CN" altLang="en-US"/>
              <a:t>交互器（</a:t>
            </a:r>
            <a:r>
              <a:rPr lang="en-US" altLang="zh-CN"/>
              <a:t>Interactor</a:t>
            </a:r>
            <a:r>
              <a:rPr lang="zh-CN" altLang="en-US"/>
              <a:t>）</a:t>
            </a:r>
            <a:endParaRPr lang="zh-CN" altLang="en-US"/>
          </a:p>
          <a:p>
            <a:r>
              <a:rPr lang="zh-CN" altLang="en-US"/>
              <a:t>首先提示</a:t>
            </a:r>
            <a:r>
              <a:rPr lang="en-US" altLang="zh-CN"/>
              <a:t>LLM</a:t>
            </a:r>
            <a:r>
              <a:rPr lang="zh-CN" altLang="en-US"/>
              <a:t>对提供的参考解决方案执行几个小的但关键的逻辑修改，从而创建一组略有错误的突变程序。然后，</a:t>
            </a:r>
            <a:r>
              <a:rPr lang="en-US" altLang="zh-CN"/>
              <a:t>LLM</a:t>
            </a:r>
            <a:r>
              <a:rPr lang="zh-CN" altLang="en-US"/>
              <a:t>生成三个候选的交互器程序。关键的选择标准是识别出在模拟交互过程中，能够最有效地将正确的、未修改的参考解决方案与有缺陷的突变体版本区分开来的交互器。</a:t>
            </a:r>
            <a:endParaRPr lang="zh-CN" altLang="en-US"/>
          </a:p>
        </p:txBody>
      </p:sp>
      <p:pic>
        <p:nvPicPr>
          <p:cNvPr id="2" name="图片 1"/>
          <p:cNvPicPr>
            <a:picLocks noChangeAspect="1"/>
          </p:cNvPicPr>
          <p:nvPr/>
        </p:nvPicPr>
        <p:blipFill>
          <a:blip r:embed="rId2"/>
          <a:stretch>
            <a:fillRect/>
          </a:stretch>
        </p:blipFill>
        <p:spPr>
          <a:xfrm>
            <a:off x="6699250" y="3805555"/>
            <a:ext cx="4871085" cy="1916430"/>
          </a:xfrm>
          <a:prstGeom prst="rect">
            <a:avLst/>
          </a:prstGeom>
        </p:spPr>
      </p:pic>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AutoC</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360930" y="645160"/>
            <a:ext cx="6536690" cy="2392045"/>
          </a:xfrm>
          <a:prstGeom prst="rect">
            <a:avLst/>
          </a:prstGeom>
        </p:spPr>
      </p:pic>
      <p:sp>
        <p:nvSpPr>
          <p:cNvPr id="6" name="文本框 5"/>
          <p:cNvSpPr txBox="1"/>
          <p:nvPr/>
        </p:nvSpPr>
        <p:spPr>
          <a:xfrm>
            <a:off x="581660" y="3270250"/>
            <a:ext cx="3312795" cy="368300"/>
          </a:xfrm>
          <a:prstGeom prst="rect">
            <a:avLst/>
          </a:prstGeom>
          <a:noFill/>
        </p:spPr>
        <p:txBody>
          <a:bodyPr wrap="square" rtlCol="0">
            <a:spAutoFit/>
          </a:bodyPr>
          <a:p>
            <a:r>
              <a:rPr lang="en-US" altLang="zh-CN"/>
              <a:t>2.</a:t>
            </a:r>
            <a:r>
              <a:rPr lang="zh-CN" altLang="en-US"/>
              <a:t>生成</a:t>
            </a:r>
            <a:r>
              <a:rPr lang="zh-CN" altLang="en-US"/>
              <a:t>问题</a:t>
            </a:r>
            <a:endParaRPr lang="zh-CN" altLang="en-US"/>
          </a:p>
        </p:txBody>
      </p:sp>
      <p:sp>
        <p:nvSpPr>
          <p:cNvPr id="8" name="文本框 7"/>
          <p:cNvSpPr txBox="1"/>
          <p:nvPr/>
        </p:nvSpPr>
        <p:spPr>
          <a:xfrm>
            <a:off x="638175" y="3886835"/>
            <a:ext cx="5941060" cy="2584450"/>
          </a:xfrm>
          <a:prstGeom prst="rect">
            <a:avLst/>
          </a:prstGeom>
          <a:noFill/>
        </p:spPr>
        <p:txBody>
          <a:bodyPr wrap="square" rtlCol="0">
            <a:spAutoFit/>
          </a:bodyPr>
          <a:p>
            <a:r>
              <a:rPr lang="zh-CN" altLang="en-US"/>
              <a:t>首先选择一个随机的</a:t>
            </a:r>
            <a:r>
              <a:rPr lang="en-US" altLang="zh-CN"/>
              <a:t>Codeforces</a:t>
            </a:r>
            <a:r>
              <a:rPr lang="zh-CN" altLang="en-US"/>
              <a:t>问题（难度等级低于</a:t>
            </a:r>
            <a:r>
              <a:rPr lang="en-US" altLang="zh-CN"/>
              <a:t>2200</a:t>
            </a:r>
            <a:r>
              <a:rPr lang="zh-CN" altLang="en-US"/>
              <a:t>）作为</a:t>
            </a:r>
            <a:r>
              <a:rPr lang="en-US" altLang="zh-CN"/>
              <a:t>“</a:t>
            </a:r>
            <a:r>
              <a:rPr lang="zh-CN" altLang="en-US"/>
              <a:t>种子问题</a:t>
            </a:r>
            <a:r>
              <a:rPr lang="en-US" altLang="zh-CN"/>
              <a:t>”</a:t>
            </a:r>
            <a:r>
              <a:rPr lang="zh-CN" altLang="en-US"/>
              <a:t>。</a:t>
            </a:r>
            <a:r>
              <a:rPr lang="en-US" altLang="zh-CN"/>
              <a:t>LLM</a:t>
            </a:r>
            <a:r>
              <a:rPr lang="zh-CN" altLang="en-US"/>
              <a:t>的任务是通过增加、删除或修改这个种子问题的某些条件来生成一个新问题，同时提供一个高效的参考解决方案（</a:t>
            </a:r>
            <a:r>
              <a:rPr lang="en-US" altLang="zh-CN"/>
              <a:t>std.cpp</a:t>
            </a:r>
            <a:r>
              <a:rPr lang="zh-CN" altLang="en-US"/>
              <a:t>）和一个暴力解决方案（</a:t>
            </a:r>
            <a:r>
              <a:rPr lang="en-US" altLang="zh-CN"/>
              <a:t>brute.cpp</a:t>
            </a:r>
            <a:r>
              <a:rPr lang="zh-CN" altLang="en-US"/>
              <a:t>）。然后使用前面的技术生成</a:t>
            </a:r>
            <a:r>
              <a:rPr lang="zh-CN" altLang="en-US"/>
              <a:t>测试用例。然后，</a:t>
            </a:r>
            <a:r>
              <a:rPr lang="en-US" altLang="zh-CN"/>
              <a:t>brute.cpp</a:t>
            </a:r>
            <a:r>
              <a:rPr lang="zh-CN" altLang="en-US"/>
              <a:t>和</a:t>
            </a:r>
            <a:r>
              <a:rPr lang="en-US" altLang="zh-CN"/>
              <a:t>std.cpp</a:t>
            </a:r>
            <a:r>
              <a:rPr lang="zh-CN" altLang="en-US"/>
              <a:t>都在这个数据集上执行。只有当对于每个测试用例，两个程序的输出（其中暴力解决方案可能因超时而无法完成）都通过检查器进行两两验证，确认为一致的答案和输出时，该问题才被认为是正确的。</a:t>
            </a:r>
            <a:endParaRPr lang="zh-CN" altLang="en-US"/>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016375" y="146050"/>
            <a:ext cx="6464935" cy="3515995"/>
          </a:xfrm>
          <a:prstGeom prst="rect">
            <a:avLst/>
          </a:prstGeom>
        </p:spPr>
      </p:pic>
      <p:sp>
        <p:nvSpPr>
          <p:cNvPr id="7" name="文本框 6"/>
          <p:cNvSpPr txBox="1"/>
          <p:nvPr/>
        </p:nvSpPr>
        <p:spPr>
          <a:xfrm>
            <a:off x="241300" y="919480"/>
            <a:ext cx="2149475" cy="1198880"/>
          </a:xfrm>
          <a:prstGeom prst="rect">
            <a:avLst/>
          </a:prstGeom>
          <a:noFill/>
        </p:spPr>
        <p:txBody>
          <a:bodyPr wrap="square" rtlCol="0">
            <a:spAutoFit/>
          </a:bodyPr>
          <a:p>
            <a:r>
              <a:rPr lang="zh-CN" altLang="en-US"/>
              <a:t>生成</a:t>
            </a:r>
            <a:r>
              <a:rPr lang="en-US" altLang="zh-CN"/>
              <a:t>-</a:t>
            </a:r>
            <a:r>
              <a:rPr lang="zh-CN" altLang="en-US"/>
              <a:t>验证（</a:t>
            </a:r>
            <a:r>
              <a:rPr lang="en-US" altLang="zh-CN"/>
              <a:t>Generator-Validator, G-V</a:t>
            </a:r>
            <a:r>
              <a:rPr lang="zh-CN" altLang="en-US"/>
              <a:t>）</a:t>
            </a:r>
            <a:r>
              <a:rPr lang="en-US" altLang="zh-CN"/>
              <a:t>Agent </a:t>
            </a:r>
            <a:r>
              <a:rPr lang="zh-CN" altLang="en-US"/>
              <a:t>系统</a:t>
            </a:r>
            <a:endParaRPr lang="zh-CN" altLang="en-US"/>
          </a:p>
        </p:txBody>
      </p:sp>
      <p:sp>
        <p:nvSpPr>
          <p:cNvPr id="3" name="文本框 2"/>
          <p:cNvSpPr txBox="1"/>
          <p:nvPr/>
        </p:nvSpPr>
        <p:spPr>
          <a:xfrm>
            <a:off x="300355" y="3938270"/>
            <a:ext cx="4632325" cy="2809240"/>
          </a:xfrm>
          <a:prstGeom prst="rect">
            <a:avLst/>
          </a:prstGeom>
          <a:noFill/>
        </p:spPr>
        <p:txBody>
          <a:bodyPr wrap="square" rtlCol="0">
            <a:noAutofit/>
          </a:bodyPr>
          <a:p>
            <a:r>
              <a:rPr lang="en-US"/>
              <a:t>3.</a:t>
            </a:r>
            <a:r>
              <a:rPr lang="zh-CN" altLang="en-US"/>
              <a:t>生成测试用例的</a:t>
            </a:r>
            <a:r>
              <a:rPr lang="zh-CN" altLang="en-US"/>
              <a:t>输出</a:t>
            </a:r>
            <a:endParaRPr lang="zh-CN" altLang="en-US"/>
          </a:p>
          <a:p>
            <a:r>
              <a:rPr lang="zh-CN" altLang="en-US"/>
              <a:t>将通过前两步方法得到的测试用例输入送入正确解法以生成测试用例</a:t>
            </a:r>
            <a:r>
              <a:rPr lang="zh-CN" altLang="en-US"/>
              <a:t>输出</a:t>
            </a:r>
            <a:endParaRPr lang="zh-CN" altLang="en-US"/>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06730" y="1014730"/>
            <a:ext cx="6350635" cy="368300"/>
          </a:xfrm>
          <a:prstGeom prst="rect">
            <a:avLst/>
          </a:prstGeom>
          <a:noFill/>
        </p:spPr>
        <p:txBody>
          <a:bodyPr wrap="square" rtlCol="0">
            <a:spAutoFit/>
          </a:bodyPr>
          <a:p>
            <a:r>
              <a:rPr lang="en-US" altLang="zh-CN"/>
              <a:t>1.</a:t>
            </a:r>
            <a:r>
              <a:rPr lang="zh-CN" altLang="en-US"/>
              <a:t>评估测试用例生成</a:t>
            </a:r>
            <a:r>
              <a:rPr lang="zh-CN" altLang="en-US"/>
              <a:t>框架</a:t>
            </a:r>
            <a:endParaRPr lang="zh-CN" altLang="en-US"/>
          </a:p>
        </p:txBody>
      </p:sp>
      <p:sp>
        <p:nvSpPr>
          <p:cNvPr id="6" name="文本框 5"/>
          <p:cNvSpPr txBox="1"/>
          <p:nvPr/>
        </p:nvSpPr>
        <p:spPr>
          <a:xfrm>
            <a:off x="6857365" y="1583055"/>
            <a:ext cx="5080000" cy="2509520"/>
          </a:xfrm>
          <a:prstGeom prst="rect">
            <a:avLst/>
          </a:prstGeom>
        </p:spPr>
        <p:txBody>
          <a:bodyPr>
            <a:spAutoFit/>
          </a:bodyPr>
          <a:p>
            <a:pPr marL="0" indent="0">
              <a:spcBef>
                <a:spcPct val="0"/>
              </a:spcBef>
              <a:spcAft>
                <a:spcPct val="0"/>
              </a:spcAft>
              <a:buFont typeface="Arial" panose="020B0604020202020204"/>
              <a:buChar char="•"/>
            </a:pPr>
            <a:r>
              <a:rPr lang="zh-CN" altLang="en-US" sz="1600" b="0" i="0">
                <a:solidFill>
                  <a:srgbClr val="121212"/>
                </a:solidFill>
                <a:latin typeface="Lato"/>
                <a:ea typeface="Lato"/>
              </a:rPr>
              <a:t>评估方法：</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对于每个问题，使用大量的（主基准 </a:t>
            </a:r>
            <a:r>
              <a:rPr lang="en-US" altLang="zh-CN" sz="1600" b="0" i="0">
                <a:solidFill>
                  <a:srgbClr val="121212"/>
                </a:solidFill>
                <a:latin typeface="Lato"/>
                <a:ea typeface="Lato"/>
              </a:rPr>
              <a:t>195,988 </a:t>
            </a:r>
            <a:r>
              <a:rPr lang="zh-CN" altLang="en-US" sz="1600" b="0" i="0">
                <a:solidFill>
                  <a:srgbClr val="121212"/>
                </a:solidFill>
                <a:latin typeface="Lato"/>
                <a:ea typeface="Lato"/>
              </a:rPr>
              <a:t>份，第二基准 </a:t>
            </a:r>
            <a:r>
              <a:rPr lang="en-US" altLang="zh-CN" sz="1600" b="0" i="0">
                <a:solidFill>
                  <a:srgbClr val="121212"/>
                </a:solidFill>
                <a:latin typeface="Lato"/>
                <a:ea typeface="Lato"/>
              </a:rPr>
              <a:t>33 </a:t>
            </a:r>
            <a:r>
              <a:rPr lang="zh-CN" altLang="en-US" sz="1600" b="0" i="0">
                <a:solidFill>
                  <a:srgbClr val="121212"/>
                </a:solidFill>
                <a:latin typeface="Lato"/>
                <a:ea typeface="Lato"/>
              </a:rPr>
              <a:t>份）人类或不同 </a:t>
            </a:r>
            <a:r>
              <a:rPr lang="en-US" altLang="zh-CN" sz="1600" b="0" i="0">
                <a:solidFill>
                  <a:srgbClr val="121212"/>
                </a:solidFill>
                <a:latin typeface="Lato"/>
                <a:ea typeface="Lato"/>
              </a:rPr>
              <a:t>LLM </a:t>
            </a:r>
            <a:r>
              <a:rPr lang="zh-CN" altLang="en-US" sz="1600" b="0" i="0">
                <a:solidFill>
                  <a:srgbClr val="121212"/>
                </a:solidFill>
                <a:latin typeface="Lato"/>
                <a:ea typeface="Lato"/>
              </a:rPr>
              <a:t>生成的解决方案提交。</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将 </a:t>
            </a:r>
            <a:r>
              <a:rPr lang="en-US" altLang="zh-CN" sz="1600" b="0" i="0">
                <a:solidFill>
                  <a:srgbClr val="121212"/>
                </a:solidFill>
                <a:latin typeface="Lato"/>
                <a:ea typeface="Lato"/>
              </a:rPr>
              <a:t>AutoCode </a:t>
            </a:r>
            <a:r>
              <a:rPr lang="zh-CN" altLang="en-US" sz="1600" b="0" i="0">
                <a:solidFill>
                  <a:srgbClr val="121212"/>
                </a:solidFill>
                <a:latin typeface="Lato"/>
                <a:ea typeface="Lato"/>
              </a:rPr>
              <a:t>生成的测试套件对这些提交的判决结果与官方判决结果进行比较。</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计算一致性 </a:t>
            </a:r>
            <a:r>
              <a:rPr lang="en-US" altLang="zh-CN" sz="1600" b="0" i="0">
                <a:solidFill>
                  <a:srgbClr val="121212"/>
                </a:solidFill>
                <a:latin typeface="Lato"/>
                <a:ea typeface="Lato"/>
              </a:rPr>
              <a:t>(Consistency)</a:t>
            </a:r>
            <a:r>
              <a:rPr lang="zh-CN" altLang="en-US" sz="1600" b="0" i="0">
                <a:solidFill>
                  <a:srgbClr val="121212"/>
                </a:solidFill>
                <a:latin typeface="Lato"/>
                <a:ea typeface="Lato"/>
              </a:rPr>
              <a:t>、假阳性率 </a:t>
            </a:r>
            <a:r>
              <a:rPr lang="en-US" altLang="zh-CN" sz="1600" b="0" i="0">
                <a:solidFill>
                  <a:srgbClr val="121212"/>
                </a:solidFill>
                <a:latin typeface="Lato"/>
                <a:ea typeface="Lato"/>
              </a:rPr>
              <a:t>(FPR) </a:t>
            </a:r>
            <a:r>
              <a:rPr lang="zh-CN" altLang="en-US" sz="1600" b="0" i="0">
                <a:solidFill>
                  <a:srgbClr val="121212"/>
                </a:solidFill>
                <a:latin typeface="Lato"/>
                <a:ea typeface="Lato"/>
              </a:rPr>
              <a:t>和假阴性率 </a:t>
            </a:r>
            <a:r>
              <a:rPr lang="en-US" altLang="zh-CN" sz="1600" b="0" i="0">
                <a:solidFill>
                  <a:srgbClr val="121212"/>
                </a:solidFill>
                <a:latin typeface="Lato"/>
                <a:ea typeface="Lato"/>
              </a:rPr>
              <a:t>(FNR)</a:t>
            </a:r>
            <a:r>
              <a:rPr lang="zh-CN" altLang="en-US" sz="1600" b="0" i="0">
                <a:solidFill>
                  <a:srgbClr val="121212"/>
                </a:solidFill>
                <a:latin typeface="Lato"/>
                <a:ea typeface="Lato"/>
              </a:rPr>
              <a:t>。</a:t>
            </a:r>
            <a:endParaRPr lang="zh-CN" altLang="en-US" sz="1600" b="0" i="0">
              <a:solidFill>
                <a:srgbClr val="121212"/>
              </a:solidFill>
              <a:latin typeface="Lato"/>
              <a:ea typeface="Lato"/>
            </a:endParaRPr>
          </a:p>
        </p:txBody>
      </p:sp>
      <p:sp>
        <p:nvSpPr>
          <p:cNvPr id="7" name="文本框 6"/>
          <p:cNvSpPr txBox="1"/>
          <p:nvPr/>
        </p:nvSpPr>
        <p:spPr>
          <a:xfrm>
            <a:off x="759460" y="1751013"/>
            <a:ext cx="5080000" cy="2553335"/>
          </a:xfrm>
          <a:prstGeom prst="rect">
            <a:avLst/>
          </a:prstGeom>
        </p:spPr>
        <p:txBody>
          <a:bodyPr>
            <a:spAutoFit/>
          </a:bodyPr>
          <a:p>
            <a:pPr marL="0" indent="0">
              <a:spcBef>
                <a:spcPct val="0"/>
              </a:spcBef>
              <a:spcAft>
                <a:spcPct val="0"/>
              </a:spcAft>
              <a:buFont typeface="Arial" panose="020B0604020202020204"/>
              <a:buChar char="•"/>
            </a:pPr>
            <a:r>
              <a:rPr lang="zh-CN" altLang="en-US" sz="1600" b="0" i="0">
                <a:solidFill>
                  <a:srgbClr val="121212"/>
                </a:solidFill>
                <a:latin typeface="Lato"/>
                <a:ea typeface="Lato"/>
              </a:rPr>
              <a:t>问题来源：</a:t>
            </a:r>
            <a:r>
              <a:rPr lang="en-US" altLang="zh-CN" sz="1600" b="0" i="0">
                <a:solidFill>
                  <a:srgbClr val="121212"/>
                </a:solidFill>
                <a:latin typeface="Lato"/>
                <a:ea typeface="Lato"/>
              </a:rPr>
              <a:t> </a:t>
            </a:r>
            <a:r>
              <a:rPr lang="zh-CN" altLang="en-US" sz="1600" b="0" i="0">
                <a:solidFill>
                  <a:srgbClr val="121212"/>
                </a:solidFill>
                <a:latin typeface="Lato"/>
                <a:ea typeface="Lato"/>
              </a:rPr>
              <a:t>使用两个不同的基准数据集进行评估。</a:t>
            </a:r>
            <a:endParaRPr lang="zh-CN" altLang="en-US" sz="1600" b="0" i="0">
              <a:solidFill>
                <a:srgbClr val="121212"/>
              </a:solidFill>
              <a:latin typeface="Lato"/>
              <a:ea typeface="Lato"/>
            </a:endParaRPr>
          </a:p>
          <a:p>
            <a:pPr marL="0" lvl="1" indent="0">
              <a:spcBef>
                <a:spcPct val="0"/>
              </a:spcBef>
              <a:spcAft>
                <a:spcPct val="0"/>
              </a:spcAft>
              <a:buFont typeface="Arial" panose="020B0604020202020204"/>
              <a:buChar char="◦"/>
            </a:pPr>
            <a:r>
              <a:rPr lang="zh-CN" altLang="en-US" sz="1600" b="0" i="0">
                <a:solidFill>
                  <a:srgbClr val="121212"/>
                </a:solidFill>
                <a:latin typeface="Lato"/>
                <a:ea typeface="Lato"/>
              </a:rPr>
              <a:t>主基准 </a:t>
            </a:r>
            <a:r>
              <a:rPr lang="en-US" altLang="zh-CN" sz="1600" b="0" i="0">
                <a:solidFill>
                  <a:srgbClr val="121212"/>
                </a:solidFill>
                <a:latin typeface="Lato"/>
                <a:ea typeface="Lato"/>
              </a:rPr>
              <a:t>(Primary Benchmark): </a:t>
            </a:r>
            <a:r>
              <a:rPr lang="zh-CN" altLang="en-US" sz="1600" b="0" i="0">
                <a:solidFill>
                  <a:srgbClr val="121212"/>
                </a:solidFill>
                <a:latin typeface="Lato"/>
                <a:ea typeface="Lato"/>
              </a:rPr>
              <a:t>包含 </a:t>
            </a:r>
            <a:r>
              <a:rPr lang="en-US" altLang="zh-CN" sz="1600" b="0" i="0">
                <a:solidFill>
                  <a:srgbClr val="121212"/>
                </a:solidFill>
                <a:latin typeface="Lato"/>
                <a:ea typeface="Lato"/>
              </a:rPr>
              <a:t>7538 </a:t>
            </a:r>
            <a:r>
              <a:rPr lang="zh-CN" altLang="en-US" sz="1600" b="0" i="0">
                <a:solidFill>
                  <a:srgbClr val="121212"/>
                </a:solidFill>
                <a:latin typeface="Lato"/>
                <a:ea typeface="Lato"/>
              </a:rPr>
              <a:t>个问题，这些问题来自 </a:t>
            </a:r>
            <a:r>
              <a:rPr lang="en-US" altLang="zh-CN" sz="1600" b="0" i="0">
                <a:solidFill>
                  <a:srgbClr val="121212"/>
                </a:solidFill>
                <a:latin typeface="Lato"/>
                <a:ea typeface="Lato"/>
              </a:rPr>
              <a:t>CodeContests+ [2]</a:t>
            </a:r>
            <a:r>
              <a:rPr lang="zh-CN" altLang="en-US" sz="1600" b="0" i="0">
                <a:solidFill>
                  <a:srgbClr val="121212"/>
                </a:solidFill>
                <a:latin typeface="Lato"/>
                <a:ea typeface="Lato"/>
              </a:rPr>
              <a:t>、</a:t>
            </a:r>
            <a:r>
              <a:rPr lang="en-US" altLang="zh-CN" sz="1600" b="0" i="0">
                <a:solidFill>
                  <a:srgbClr val="121212"/>
                </a:solidFill>
                <a:latin typeface="Lato"/>
                <a:ea typeface="Lato"/>
              </a:rPr>
              <a:t>CodeContests</a:t>
            </a:r>
            <a:r>
              <a:rPr lang="zh-CN" altLang="en-US" sz="1600" b="0" i="0">
                <a:solidFill>
                  <a:srgbClr val="121212"/>
                </a:solidFill>
                <a:latin typeface="Lato"/>
                <a:ea typeface="Lato"/>
              </a:rPr>
              <a:t>、</a:t>
            </a:r>
            <a:r>
              <a:rPr lang="en-US" altLang="zh-CN" sz="1600" b="0" i="0">
                <a:solidFill>
                  <a:srgbClr val="121212"/>
                </a:solidFill>
                <a:latin typeface="Lato"/>
                <a:ea typeface="Lato"/>
              </a:rPr>
              <a:t>HardTests [4] </a:t>
            </a:r>
            <a:r>
              <a:rPr lang="zh-CN" altLang="en-US" sz="1600" b="0" i="0">
                <a:solidFill>
                  <a:srgbClr val="121212"/>
                </a:solidFill>
                <a:latin typeface="Lato"/>
                <a:ea typeface="Lato"/>
              </a:rPr>
              <a:t>和 </a:t>
            </a:r>
            <a:r>
              <a:rPr lang="en-US" altLang="zh-CN" sz="1600" b="0" i="0">
                <a:solidFill>
                  <a:srgbClr val="121212"/>
                </a:solidFill>
                <a:latin typeface="Lato"/>
                <a:ea typeface="Lato"/>
              </a:rPr>
              <a:t>TACO [3] </a:t>
            </a:r>
            <a:r>
              <a:rPr lang="zh-CN" altLang="en-US" sz="1600" b="0" i="0">
                <a:solidFill>
                  <a:srgbClr val="121212"/>
                </a:solidFill>
                <a:latin typeface="Lato"/>
                <a:ea typeface="Lato"/>
              </a:rPr>
              <a:t>等现有数据集的交集。这个数据集不包含交互式问题，且难度略低于典型的 </a:t>
            </a:r>
            <a:r>
              <a:rPr lang="en-US" altLang="zh-CN" sz="1600" b="0" i="0">
                <a:solidFill>
                  <a:srgbClr val="121212"/>
                </a:solidFill>
                <a:latin typeface="Lato"/>
                <a:ea typeface="Lato"/>
              </a:rPr>
              <a:t>Codeforces </a:t>
            </a:r>
            <a:r>
              <a:rPr lang="zh-CN" altLang="en-US" sz="1600" b="0" i="0">
                <a:solidFill>
                  <a:srgbClr val="121212"/>
                </a:solidFill>
                <a:latin typeface="Lato"/>
                <a:ea typeface="Lato"/>
              </a:rPr>
              <a:t>比赛。</a:t>
            </a:r>
            <a:endParaRPr lang="zh-CN" altLang="en-US" sz="1600" b="0" i="0">
              <a:solidFill>
                <a:srgbClr val="121212"/>
              </a:solidFill>
              <a:latin typeface="Lato"/>
              <a:ea typeface="Lato"/>
            </a:endParaRPr>
          </a:p>
          <a:p>
            <a:pPr marL="0" lvl="1" indent="0">
              <a:spcBef>
                <a:spcPct val="0"/>
              </a:spcBef>
              <a:spcAft>
                <a:spcPct val="0"/>
              </a:spcAft>
              <a:buFont typeface="Arial" panose="020B0604020202020204"/>
              <a:buChar char="◦"/>
            </a:pPr>
            <a:r>
              <a:rPr lang="zh-CN" altLang="en-US" sz="1600" b="0" i="0">
                <a:solidFill>
                  <a:srgbClr val="121212"/>
                </a:solidFill>
                <a:latin typeface="Lato"/>
                <a:ea typeface="Lato"/>
              </a:rPr>
              <a:t>第二基准 </a:t>
            </a:r>
            <a:r>
              <a:rPr lang="en-US" altLang="zh-CN" sz="1600" b="0" i="0">
                <a:solidFill>
                  <a:srgbClr val="121212"/>
                </a:solidFill>
                <a:latin typeface="Lato"/>
                <a:ea typeface="Lato"/>
              </a:rPr>
              <a:t>(Second Benchmark): </a:t>
            </a:r>
            <a:r>
              <a:rPr lang="zh-CN" altLang="en-US" sz="1600" b="0" i="0">
                <a:solidFill>
                  <a:srgbClr val="121212"/>
                </a:solidFill>
                <a:latin typeface="Lato"/>
                <a:ea typeface="Lato"/>
              </a:rPr>
              <a:t>包含 </a:t>
            </a:r>
            <a:r>
              <a:rPr lang="en-US" altLang="zh-CN" sz="1600" b="0" i="0">
                <a:solidFill>
                  <a:srgbClr val="121212"/>
                </a:solidFill>
                <a:latin typeface="Lato"/>
                <a:ea typeface="Lato"/>
              </a:rPr>
              <a:t>720 </a:t>
            </a:r>
            <a:r>
              <a:rPr lang="zh-CN" altLang="en-US" sz="1600" b="0" i="0">
                <a:solidFill>
                  <a:srgbClr val="121212"/>
                </a:solidFill>
                <a:latin typeface="Lato"/>
                <a:ea typeface="Lato"/>
              </a:rPr>
              <a:t>个来自 </a:t>
            </a:r>
            <a:r>
              <a:rPr lang="en-US" altLang="zh-CN" sz="1600" b="0" i="0">
                <a:solidFill>
                  <a:srgbClr val="121212"/>
                </a:solidFill>
                <a:latin typeface="Lato"/>
                <a:ea typeface="Lato"/>
              </a:rPr>
              <a:t>Codeforces </a:t>
            </a:r>
            <a:r>
              <a:rPr lang="zh-CN" altLang="en-US" sz="1600" b="0" i="0">
                <a:solidFill>
                  <a:srgbClr val="121212"/>
                </a:solidFill>
                <a:latin typeface="Lato"/>
                <a:ea typeface="Lato"/>
              </a:rPr>
              <a:t>的近期、未过滤的评级问题，其中包括“臭名昭著的难以处理的交互式问题和需要复杂、结构化测试数据的问题”。</a:t>
            </a:r>
            <a:endParaRPr lang="zh-CN" altLang="en-US" sz="1600" b="0" i="0">
              <a:solidFill>
                <a:srgbClr val="121212"/>
              </a:solidFill>
              <a:latin typeface="Lato"/>
              <a:ea typeface="Lato"/>
            </a:endParaRPr>
          </a:p>
        </p:txBody>
      </p:sp>
      <p:sp>
        <p:nvSpPr>
          <p:cNvPr id="10" name="文本框 9"/>
          <p:cNvSpPr txBox="1"/>
          <p:nvPr/>
        </p:nvSpPr>
        <p:spPr>
          <a:xfrm>
            <a:off x="759460" y="4531995"/>
            <a:ext cx="4752975" cy="1814830"/>
          </a:xfrm>
          <a:prstGeom prst="rect">
            <a:avLst/>
          </a:prstGeom>
          <a:noFill/>
        </p:spPr>
        <p:txBody>
          <a:bodyPr wrap="square" rtlCol="0">
            <a:spAutoFit/>
          </a:bodyPr>
          <a:p>
            <a:r>
              <a:rPr lang="zh-CN" altLang="en-US" sz="1400"/>
              <a:t>评估结果：</a:t>
            </a:r>
            <a:endParaRPr lang="zh-CN" altLang="en-US" sz="1400"/>
          </a:p>
          <a:p>
            <a:r>
              <a:rPr lang="en-US" altLang="zh-CN" sz="1400"/>
              <a:t>- </a:t>
            </a:r>
            <a:r>
              <a:rPr lang="zh-CN" altLang="en-US" sz="1400"/>
              <a:t>该框架在</a:t>
            </a:r>
            <a:r>
              <a:rPr lang="en-US" altLang="zh-CN" sz="1400"/>
              <a:t> 7538 </a:t>
            </a:r>
            <a:r>
              <a:rPr lang="zh-CN" altLang="en-US" sz="1400"/>
              <a:t>个问题的基准测试中，与官方判定的一致性高达</a:t>
            </a:r>
            <a:r>
              <a:rPr lang="en-US" altLang="zh-CN" sz="1400"/>
              <a:t> 91.1%</a:t>
            </a:r>
            <a:r>
              <a:rPr lang="zh-CN" altLang="en-US" sz="1400"/>
              <a:t>，显著优于现有方法的</a:t>
            </a:r>
            <a:r>
              <a:rPr lang="en-US" altLang="zh-CN" sz="1400"/>
              <a:t> 72-81%</a:t>
            </a:r>
            <a:r>
              <a:rPr lang="zh-CN" altLang="en-US" sz="1400"/>
              <a:t>。</a:t>
            </a:r>
            <a:endParaRPr lang="zh-CN" altLang="en-US" sz="1400"/>
          </a:p>
          <a:p>
            <a:r>
              <a:rPr lang="en-US" altLang="zh-CN" sz="1400"/>
              <a:t>- </a:t>
            </a:r>
            <a:r>
              <a:rPr lang="zh-CN" altLang="en-US" sz="1400"/>
              <a:t>它将误报率</a:t>
            </a:r>
            <a:r>
              <a:rPr lang="en-US" altLang="zh-CN" sz="1400"/>
              <a:t> (FPR)</a:t>
            </a:r>
            <a:r>
              <a:rPr lang="zh-CN" altLang="en-US" sz="1400"/>
              <a:t>大幅降低至</a:t>
            </a:r>
            <a:r>
              <a:rPr lang="en-US" altLang="zh-CN" sz="1400"/>
              <a:t> 3.7%</a:t>
            </a:r>
            <a:r>
              <a:rPr lang="zh-CN" altLang="en-US" sz="1400"/>
              <a:t>，将漏报率</a:t>
            </a:r>
            <a:r>
              <a:rPr lang="en-US" altLang="zh-CN" sz="1400"/>
              <a:t> (FNR)</a:t>
            </a:r>
            <a:r>
              <a:rPr lang="zh-CN" altLang="en-US" sz="1400"/>
              <a:t>降低至</a:t>
            </a:r>
            <a:r>
              <a:rPr lang="en-US" altLang="zh-CN" sz="1400"/>
              <a:t> 14.1%</a:t>
            </a:r>
            <a:r>
              <a:rPr lang="zh-CN" altLang="en-US" sz="1400"/>
              <a:t>，相比现有最佳方法下降了约</a:t>
            </a:r>
            <a:r>
              <a:rPr lang="en-US" altLang="zh-CN" sz="1400"/>
              <a:t> 50%</a:t>
            </a:r>
            <a:r>
              <a:rPr lang="zh-CN" altLang="en-US" sz="1400"/>
              <a:t>。</a:t>
            </a:r>
            <a:endParaRPr lang="zh-CN" altLang="en-US" sz="1400"/>
          </a:p>
          <a:p>
            <a:r>
              <a:rPr lang="en-US" altLang="zh-CN" sz="1400"/>
              <a:t>- </a:t>
            </a:r>
            <a:r>
              <a:rPr lang="zh-CN" altLang="en-US" sz="1400"/>
              <a:t>即使在更具挑战性的</a:t>
            </a:r>
            <a:r>
              <a:rPr lang="en-US" altLang="zh-CN" sz="1400"/>
              <a:t> 720 </a:t>
            </a:r>
            <a:r>
              <a:rPr lang="zh-CN" altLang="en-US" sz="1400"/>
              <a:t>个</a:t>
            </a:r>
            <a:r>
              <a:rPr lang="en-US" altLang="zh-CN" sz="1400"/>
              <a:t> Codeforces </a:t>
            </a:r>
            <a:r>
              <a:rPr lang="zh-CN" altLang="en-US" sz="1400"/>
              <a:t>问题基准上（包含复杂交互式问题），</a:t>
            </a:r>
            <a:r>
              <a:rPr lang="en-US" altLang="zh-CN" sz="1400"/>
              <a:t>AutoCode </a:t>
            </a:r>
            <a:r>
              <a:rPr lang="zh-CN" altLang="en-US" sz="1400"/>
              <a:t>仍保持了</a:t>
            </a:r>
            <a:r>
              <a:rPr lang="en-US" altLang="zh-CN" sz="1400"/>
              <a:t> 98.7% </a:t>
            </a:r>
            <a:r>
              <a:rPr lang="zh-CN" altLang="en-US" sz="1400"/>
              <a:t>的一致性。</a:t>
            </a:r>
            <a:endParaRPr lang="zh-CN" altLang="en-US" sz="140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06730" y="1014730"/>
            <a:ext cx="6350635" cy="368300"/>
          </a:xfrm>
          <a:prstGeom prst="rect">
            <a:avLst/>
          </a:prstGeom>
          <a:noFill/>
        </p:spPr>
        <p:txBody>
          <a:bodyPr wrap="square" rtlCol="0">
            <a:spAutoFit/>
          </a:bodyPr>
          <a:p>
            <a:r>
              <a:rPr lang="en-US" altLang="zh-CN"/>
              <a:t>2.</a:t>
            </a:r>
            <a:r>
              <a:rPr lang="zh-CN" altLang="en-US"/>
              <a:t>评估生成的问题的</a:t>
            </a:r>
            <a:r>
              <a:rPr lang="zh-CN" altLang="en-US"/>
              <a:t>质量</a:t>
            </a:r>
            <a:endParaRPr lang="zh-CN" altLang="en-US"/>
          </a:p>
        </p:txBody>
      </p:sp>
      <p:sp>
        <p:nvSpPr>
          <p:cNvPr id="2" name="文本框 1"/>
          <p:cNvSpPr txBox="1"/>
          <p:nvPr/>
        </p:nvSpPr>
        <p:spPr>
          <a:xfrm>
            <a:off x="759460" y="1647508"/>
            <a:ext cx="5080000" cy="2263775"/>
          </a:xfrm>
          <a:prstGeom prst="rect">
            <a:avLst/>
          </a:prstGeom>
        </p:spPr>
        <p:txBody>
          <a:bodyPr>
            <a:spAutoFit/>
          </a:bodyPr>
          <a:p>
            <a:pPr marL="0" indent="0">
              <a:spcBef>
                <a:spcPct val="0"/>
              </a:spcBef>
              <a:spcAft>
                <a:spcPct val="0"/>
              </a:spcAft>
              <a:buFont typeface="Arial" panose="020B0604020202020204"/>
              <a:buChar char="•"/>
            </a:pPr>
            <a:r>
              <a:rPr lang="zh-CN" altLang="en-US" sz="1600" b="0" i="0">
                <a:solidFill>
                  <a:srgbClr val="121212"/>
                </a:solidFill>
                <a:latin typeface="Lato"/>
                <a:ea typeface="Lato"/>
              </a:rPr>
              <a:t>人类专家评估：</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邀请 </a:t>
            </a:r>
            <a:r>
              <a:rPr lang="en-US" altLang="zh-CN" sz="1600" b="0" i="0">
                <a:solidFill>
                  <a:srgbClr val="121212"/>
                </a:solidFill>
                <a:latin typeface="Lato"/>
                <a:ea typeface="Lato"/>
              </a:rPr>
              <a:t>8 </a:t>
            </a:r>
            <a:r>
              <a:rPr lang="zh-CN" altLang="en-US" sz="1600" b="0" i="0">
                <a:solidFill>
                  <a:srgbClr val="121212"/>
                </a:solidFill>
                <a:latin typeface="Lato"/>
                <a:ea typeface="Lato"/>
              </a:rPr>
              <a:t>位顶级人类竞技程序员对生成的每个问题进行 </a:t>
            </a:r>
            <a:r>
              <a:rPr lang="en-US" altLang="zh-CN" sz="1600" b="0" i="0">
                <a:solidFill>
                  <a:srgbClr val="121212"/>
                </a:solidFill>
                <a:latin typeface="Lato"/>
                <a:ea typeface="Lato"/>
              </a:rPr>
              <a:t>6 </a:t>
            </a:r>
            <a:r>
              <a:rPr lang="zh-CN" altLang="en-US" sz="1600" b="0" i="0">
                <a:solidFill>
                  <a:srgbClr val="121212"/>
                </a:solidFill>
                <a:latin typeface="Lato"/>
                <a:ea typeface="Lato"/>
              </a:rPr>
              <a:t>级评分。</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评估维度包括：可解性 </a:t>
            </a:r>
            <a:r>
              <a:rPr lang="en-US" altLang="zh-CN" sz="1600" b="0" i="0">
                <a:solidFill>
                  <a:srgbClr val="121212"/>
                </a:solidFill>
                <a:latin typeface="Lato"/>
                <a:ea typeface="Lato"/>
              </a:rPr>
              <a:t>(Solvability)</a:t>
            </a:r>
            <a:r>
              <a:rPr lang="zh-CN" altLang="en-US" sz="1600" b="0" i="0">
                <a:solidFill>
                  <a:srgbClr val="121212"/>
                </a:solidFill>
                <a:latin typeface="Lato"/>
                <a:ea typeface="Lato"/>
              </a:rPr>
              <a:t>、解决方案正确性 </a:t>
            </a:r>
            <a:r>
              <a:rPr lang="en-US" altLang="zh-CN" sz="1600" b="0" i="0">
                <a:solidFill>
                  <a:srgbClr val="121212"/>
                </a:solidFill>
                <a:latin typeface="Lato"/>
                <a:ea typeface="Lato"/>
              </a:rPr>
              <a:t>(Solution Correctness)</a:t>
            </a:r>
            <a:r>
              <a:rPr lang="zh-CN" altLang="en-US" sz="1600" b="0" i="0">
                <a:solidFill>
                  <a:srgbClr val="121212"/>
                </a:solidFill>
                <a:latin typeface="Lato"/>
                <a:ea typeface="Lato"/>
              </a:rPr>
              <a:t>、质量评级 </a:t>
            </a:r>
            <a:r>
              <a:rPr lang="en-US" altLang="zh-CN" sz="1600" b="0" i="0">
                <a:solidFill>
                  <a:srgbClr val="121212"/>
                </a:solidFill>
                <a:latin typeface="Lato"/>
                <a:ea typeface="Lato"/>
              </a:rPr>
              <a:t>(Quality Rating)</a:t>
            </a:r>
            <a:r>
              <a:rPr lang="zh-CN" altLang="en-US" sz="1600" b="0" i="0">
                <a:solidFill>
                  <a:srgbClr val="121212"/>
                </a:solidFill>
                <a:latin typeface="Lato"/>
                <a:ea typeface="Lato"/>
              </a:rPr>
              <a:t>、新颖性 </a:t>
            </a:r>
            <a:r>
              <a:rPr lang="en-US" altLang="zh-CN" sz="1600" b="0" i="0">
                <a:solidFill>
                  <a:srgbClr val="121212"/>
                </a:solidFill>
                <a:latin typeface="Lato"/>
                <a:ea typeface="Lato"/>
              </a:rPr>
              <a:t>(Novelty) </a:t>
            </a:r>
            <a:r>
              <a:rPr lang="zh-CN" altLang="en-US" sz="1600" b="0" i="0">
                <a:solidFill>
                  <a:srgbClr val="121212"/>
                </a:solidFill>
                <a:latin typeface="Lato"/>
                <a:ea typeface="Lato"/>
              </a:rPr>
              <a:t>和难度 </a:t>
            </a:r>
            <a:r>
              <a:rPr lang="en-US" altLang="zh-CN" sz="1600" b="0" i="0">
                <a:solidFill>
                  <a:srgbClr val="121212"/>
                </a:solidFill>
                <a:latin typeface="Lato"/>
                <a:ea typeface="Lato"/>
              </a:rPr>
              <a:t>(Difficulty)</a:t>
            </a:r>
            <a:r>
              <a:rPr lang="zh-CN" altLang="en-US" sz="1600" b="0" i="0">
                <a:solidFill>
                  <a:srgbClr val="121212"/>
                </a:solidFill>
                <a:latin typeface="Lato"/>
                <a:ea typeface="Lato"/>
              </a:rPr>
              <a:t>。</a:t>
            </a:r>
            <a:endParaRPr lang="zh-CN" altLang="en-US" sz="1600" b="0" i="0">
              <a:solidFill>
                <a:srgbClr val="121212"/>
              </a:solidFill>
              <a:latin typeface="Lato"/>
              <a:ea typeface="Lato"/>
            </a:endParaRPr>
          </a:p>
          <a:p>
            <a:pPr marL="0" lvl="1" indent="0">
              <a:spcBef>
                <a:spcPts val="700"/>
              </a:spcBef>
              <a:spcAft>
                <a:spcPts val="700"/>
              </a:spcAft>
              <a:buFont typeface="Arial" panose="020B0604020202020204"/>
              <a:buChar char="◦"/>
            </a:pPr>
            <a:r>
              <a:rPr lang="zh-CN" altLang="en-US" sz="1600" b="0" i="0">
                <a:solidFill>
                  <a:srgbClr val="121212"/>
                </a:solidFill>
                <a:latin typeface="Lato"/>
                <a:ea typeface="Lato"/>
              </a:rPr>
              <a:t>通过这些评估来确定问题的竞赛质量和原创性。</a:t>
            </a:r>
            <a:endParaRPr lang="zh-CN" altLang="en-US" sz="1600" b="0" i="0">
              <a:solidFill>
                <a:srgbClr val="121212"/>
              </a:solidFill>
              <a:latin typeface="Lato"/>
              <a:ea typeface="Lato"/>
            </a:endParaRPr>
          </a:p>
        </p:txBody>
      </p:sp>
      <p:sp>
        <p:nvSpPr>
          <p:cNvPr id="3" name="文本框 2"/>
          <p:cNvSpPr txBox="1"/>
          <p:nvPr/>
        </p:nvSpPr>
        <p:spPr>
          <a:xfrm>
            <a:off x="759460" y="4268153"/>
            <a:ext cx="5080000" cy="1076325"/>
          </a:xfrm>
          <a:prstGeom prst="rect">
            <a:avLst/>
          </a:prstGeom>
        </p:spPr>
        <p:txBody>
          <a:bodyPr>
            <a:spAutoFit/>
          </a:bodyPr>
          <a:p>
            <a:pPr marL="0" indent="0"/>
            <a:r>
              <a:rPr lang="zh-CN" altLang="en-US" sz="1600" b="0" i="0" u="sng">
                <a:solidFill>
                  <a:srgbClr val="666666"/>
                </a:solidFill>
                <a:latin typeface="pf9-ff4800000000"/>
                <a:ea typeface="pf9-ff4800000000"/>
              </a:rPr>
              <a:t>经过多位人工专家的仔细检查和筛选后，</a:t>
            </a:r>
            <a:r>
              <a:rPr lang="en-US" altLang="zh-CN" sz="1600" b="0" i="0" u="sng">
                <a:solidFill>
                  <a:srgbClr val="666666"/>
                </a:solidFill>
                <a:latin typeface="pf9-ff4800000000"/>
                <a:ea typeface="pf9-ff4800000000"/>
              </a:rPr>
              <a:t>61.6% </a:t>
            </a:r>
            <a:r>
              <a:rPr lang="zh-CN" altLang="en-US" sz="1600" b="0" i="0" u="sng">
                <a:solidFill>
                  <a:srgbClr val="666666"/>
                </a:solidFill>
                <a:latin typeface="pf9-ff4800000000"/>
                <a:ea typeface="pf9-ff4800000000"/>
              </a:rPr>
              <a:t>的问题达到了适合大型语言模型训练的质量水平，</a:t>
            </a:r>
            <a:r>
              <a:rPr lang="en-US" altLang="zh-CN" sz="1600" b="0" i="0" u="sng">
                <a:solidFill>
                  <a:srgbClr val="666666"/>
                </a:solidFill>
                <a:latin typeface="pf9-ff4800000000"/>
                <a:ea typeface="pf9-ff4800000000"/>
              </a:rPr>
              <a:t>3.2% </a:t>
            </a:r>
            <a:r>
              <a:rPr lang="zh-CN" altLang="en-US" sz="1600" b="0" i="0" u="sng">
                <a:solidFill>
                  <a:srgbClr val="666666"/>
                </a:solidFill>
                <a:latin typeface="pf9-ff4800000000"/>
                <a:ea typeface="pf9-ff4800000000"/>
              </a:rPr>
              <a:t>的问题被认为足够好，可以作为 </a:t>
            </a:r>
            <a:r>
              <a:rPr lang="en-US" altLang="zh-CN" sz="1600" b="0" i="0" u="sng">
                <a:solidFill>
                  <a:srgbClr val="666666"/>
                </a:solidFill>
                <a:latin typeface="pf9-ff4800000000"/>
                <a:ea typeface="pf9-ff4800000000"/>
              </a:rPr>
              <a:t>ICPC/IOI </a:t>
            </a:r>
            <a:r>
              <a:rPr lang="zh-CN" altLang="en-US" sz="1600" b="0" i="0" u="sng">
                <a:solidFill>
                  <a:srgbClr val="666666"/>
                </a:solidFill>
                <a:latin typeface="pf9-ff4800000000"/>
                <a:ea typeface="pf9-ff4800000000"/>
              </a:rPr>
              <a:t>级别竞赛的问题。</a:t>
            </a:r>
            <a:endParaRPr lang="zh-CN" altLang="en-US" sz="1600" b="0" i="0" u="sng">
              <a:solidFill>
                <a:srgbClr val="666666"/>
              </a:solidFill>
              <a:latin typeface="pf9-ff4800000000"/>
              <a:ea typeface="pf9-ff4800000000"/>
            </a:endParaRPr>
          </a:p>
        </p:txBody>
      </p:sp>
      <p:pic>
        <p:nvPicPr>
          <p:cNvPr id="8" name="图片 7"/>
          <p:cNvPicPr>
            <a:picLocks noChangeAspect="1"/>
          </p:cNvPicPr>
          <p:nvPr/>
        </p:nvPicPr>
        <p:blipFill>
          <a:blip r:embed="rId1"/>
          <a:stretch>
            <a:fillRect/>
          </a:stretch>
        </p:blipFill>
        <p:spPr>
          <a:xfrm>
            <a:off x="5914390" y="2363470"/>
            <a:ext cx="6015990" cy="225996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1990" y="765175"/>
            <a:ext cx="10828020" cy="5754370"/>
          </a:xfrm>
          <a:prstGeom prst="rect">
            <a:avLst/>
          </a:prstGeom>
          <a:noFill/>
        </p:spPr>
        <p:txBody>
          <a:bodyPr wrap="square" rtlCol="0">
            <a:spAutoFit/>
          </a:bodyPr>
          <a:p>
            <a:pPr indent="457200"/>
            <a:r>
              <a:rPr lang="zh-CN" altLang="en-US" sz="1600"/>
              <a:t>本文提出了</a:t>
            </a:r>
            <a:r>
              <a:rPr lang="en-US" altLang="zh-CN" sz="1600"/>
              <a:t> AutoCode</a:t>
            </a:r>
            <a:r>
              <a:rPr lang="zh-CN" altLang="en-US" sz="1600"/>
              <a:t>，一个闭环、多角色框架，利用大型语言模型（</a:t>
            </a:r>
            <a:r>
              <a:rPr lang="en-US" altLang="zh-CN" sz="1600"/>
              <a:t>LLMs</a:t>
            </a:r>
            <a:r>
              <a:rPr lang="zh-CN" altLang="en-US" sz="1600"/>
              <a:t>）自动化竞技编程问题的创建和评估全生命周期。它通过耦合</a:t>
            </a:r>
            <a:r>
              <a:rPr lang="en-US" altLang="zh-CN" sz="1600"/>
              <a:t> Validator-Generator-Checker (VGC) </a:t>
            </a:r>
            <a:r>
              <a:rPr lang="zh-CN" altLang="en-US" sz="1600"/>
              <a:t>框架和双重验证协议，实现了最先进的测试用例生成可靠性，并能够生成全新的、竞赛质量的问题。</a:t>
            </a:r>
            <a:r>
              <a:rPr lang="en-US" altLang="zh-CN" sz="1600"/>
              <a:t>AutoCode </a:t>
            </a:r>
            <a:r>
              <a:rPr lang="zh-CN" altLang="en-US" sz="1600"/>
              <a:t>在大规模基准测试中表现出卓越的性能，显著降低了假阳性率（</a:t>
            </a:r>
            <a:r>
              <a:rPr lang="en-US" altLang="zh-CN" sz="1600"/>
              <a:t>FPR</a:t>
            </a:r>
            <a:r>
              <a:rPr lang="zh-CN" altLang="en-US" sz="1600"/>
              <a:t>）和假阴性率（</a:t>
            </a:r>
            <a:r>
              <a:rPr lang="en-US" altLang="zh-CN" sz="1600"/>
              <a:t>FNR</a:t>
            </a:r>
            <a:r>
              <a:rPr lang="zh-CN" altLang="en-US" sz="1600"/>
              <a:t>），并成功生成了人类专家认可的、具有竞赛质量的新颖问题。此外，论文深入分析了</a:t>
            </a:r>
            <a:r>
              <a:rPr lang="en-US" altLang="zh-CN" sz="1600"/>
              <a:t> LLM </a:t>
            </a:r>
            <a:r>
              <a:rPr lang="zh-CN" altLang="en-US" sz="1600"/>
              <a:t>在创意问题创作中的优势和劣势。</a:t>
            </a:r>
            <a:endParaRPr lang="zh-CN" altLang="en-US" sz="1600"/>
          </a:p>
          <a:p>
            <a:endParaRPr lang="en-US" altLang="zh-CN" sz="1600"/>
          </a:p>
          <a:p>
            <a:r>
              <a:rPr lang="zh-CN" altLang="en-US" sz="1600"/>
              <a:t>局限性</a:t>
            </a:r>
            <a:r>
              <a:rPr lang="en-US" altLang="zh-CN" sz="1600"/>
              <a:t>:</a:t>
            </a:r>
            <a:endParaRPr lang="en-US" altLang="zh-CN" sz="1600"/>
          </a:p>
          <a:p>
            <a:pPr marL="342900" indent="-342900">
              <a:buAutoNum type="arabicPeriod"/>
            </a:pPr>
            <a:r>
              <a:rPr lang="zh-CN" altLang="en-US" sz="1600"/>
              <a:t>质量判断差距：</a:t>
            </a:r>
            <a:r>
              <a:rPr lang="en-US" altLang="zh-CN" sz="1600"/>
              <a:t> LLMs </a:t>
            </a:r>
            <a:r>
              <a:rPr lang="zh-CN" altLang="en-US" sz="1600"/>
              <a:t>目前缺乏与人类对问题质量和新颖性判断高度一致的能力，导致系统仍需人工干预来筛选真正高质量和新颖的问题，限制了可扩展性。</a:t>
            </a:r>
            <a:endParaRPr lang="zh-CN" altLang="en-US" sz="1600"/>
          </a:p>
          <a:p>
            <a:pPr marL="342900" indent="-342900">
              <a:buAutoNum type="arabicPeriod"/>
            </a:pPr>
            <a:r>
              <a:rPr lang="zh-CN" altLang="en-US" sz="1600"/>
              <a:t>自动化自我改进瓶颈：</a:t>
            </a:r>
            <a:r>
              <a:rPr lang="en-US" altLang="zh-CN" sz="1600"/>
              <a:t> </a:t>
            </a:r>
            <a:r>
              <a:rPr lang="zh-CN" altLang="en-US" sz="1600"/>
              <a:t>最强大的问题生成</a:t>
            </a:r>
            <a:r>
              <a:rPr lang="en-US" altLang="zh-CN" sz="1600"/>
              <a:t> LLMs</a:t>
            </a:r>
            <a:r>
              <a:rPr lang="zh-CN" altLang="en-US" sz="1600"/>
              <a:t>（如</a:t>
            </a:r>
            <a:r>
              <a:rPr lang="en-US" altLang="zh-CN" sz="1600"/>
              <a:t> GPT-5</a:t>
            </a:r>
            <a:r>
              <a:rPr lang="zh-CN" altLang="en-US" sz="1600"/>
              <a:t>）是闭源的，缺乏强化学习（</a:t>
            </a:r>
            <a:r>
              <a:rPr lang="en-US" altLang="zh-CN" sz="1600"/>
              <a:t>RL</a:t>
            </a:r>
            <a:r>
              <a:rPr lang="zh-CN" altLang="en-US" sz="1600"/>
              <a:t>）所需的</a:t>
            </a:r>
            <a:r>
              <a:rPr lang="en-US" altLang="zh-CN" sz="1600"/>
              <a:t> API </a:t>
            </a:r>
            <a:r>
              <a:rPr lang="zh-CN" altLang="en-US" sz="1600"/>
              <a:t>接口，且开源</a:t>
            </a:r>
            <a:r>
              <a:rPr lang="en-US" altLang="zh-CN" sz="1600"/>
              <a:t> RL </a:t>
            </a:r>
            <a:r>
              <a:rPr lang="zh-CN" altLang="en-US" sz="1600"/>
              <a:t>框架尚不成熟，难以支持</a:t>
            </a:r>
            <a:r>
              <a:rPr lang="en-US" altLang="zh-CN" sz="1600"/>
              <a:t> AutoCode </a:t>
            </a:r>
            <a:r>
              <a:rPr lang="zh-CN" altLang="en-US" sz="1600"/>
              <a:t>构建大规模的自动化自我改进循环。</a:t>
            </a:r>
            <a:endParaRPr lang="zh-CN" altLang="en-US" sz="1600"/>
          </a:p>
          <a:p>
            <a:pPr marL="342900" indent="-342900">
              <a:buAutoNum type="arabicPeriod"/>
            </a:pPr>
            <a:r>
              <a:rPr lang="zh-CN" altLang="en-US" sz="1600"/>
              <a:t>重组式创新限制：</a:t>
            </a:r>
            <a:r>
              <a:rPr lang="en-US" altLang="zh-CN" sz="1600"/>
              <a:t> LLMs </a:t>
            </a:r>
            <a:r>
              <a:rPr lang="zh-CN" altLang="en-US" sz="1600"/>
              <a:t>倾向于通过组合现有算法知识来创建新问题，而非产生概念上真正新颖的推理范式或无瑕疵的样本设计。</a:t>
            </a:r>
            <a:endParaRPr lang="zh-CN" altLang="en-US" sz="1600"/>
          </a:p>
          <a:p>
            <a:pPr marL="342900" indent="-342900">
              <a:buAutoNum type="arabicPeriod"/>
            </a:pPr>
            <a:r>
              <a:rPr lang="zh-CN" altLang="en-US" sz="1600"/>
              <a:t>未解决问题的筛选：</a:t>
            </a:r>
            <a:r>
              <a:rPr lang="en-US" altLang="zh-CN" sz="1600"/>
              <a:t> AutoCode </a:t>
            </a:r>
            <a:r>
              <a:rPr lang="zh-CN" altLang="en-US" sz="1600"/>
              <a:t>当前的严格验证协议会过滤掉</a:t>
            </a:r>
            <a:r>
              <a:rPr lang="en-US" altLang="zh-CN" sz="1600"/>
              <a:t> LLMs </a:t>
            </a:r>
            <a:r>
              <a:rPr lang="zh-CN" altLang="en-US" sz="1600"/>
              <a:t>能够生成但自身无法正确解决的有效问题，识别这些问题而不依赖人工检查是一个劳动密集型过程。</a:t>
            </a:r>
            <a:endParaRPr lang="zh-CN" altLang="en-US" sz="1600"/>
          </a:p>
          <a:p>
            <a:endParaRPr lang="zh-CN" altLang="en-US" sz="1600"/>
          </a:p>
          <a:p>
            <a:r>
              <a:rPr lang="zh-CN" altLang="en-US" sz="1600"/>
              <a:t>未来的工作</a:t>
            </a:r>
            <a:r>
              <a:rPr lang="en-US" altLang="zh-CN" sz="1600"/>
              <a:t>:</a:t>
            </a:r>
            <a:endParaRPr lang="en-US" altLang="zh-CN" sz="1600"/>
          </a:p>
          <a:p>
            <a:pPr marL="342900" indent="-342900">
              <a:buAutoNum type="arabicPeriod"/>
            </a:pPr>
            <a:r>
              <a:rPr lang="zh-CN" altLang="en-US" sz="1600"/>
              <a:t>开发专业评判</a:t>
            </a:r>
            <a:r>
              <a:rPr lang="en-US" altLang="zh-CN" sz="1600"/>
              <a:t> LLM</a:t>
            </a:r>
            <a:r>
              <a:rPr lang="zh-CN" altLang="en-US" sz="1600"/>
              <a:t>：</a:t>
            </a:r>
            <a:r>
              <a:rPr lang="en-US" altLang="zh-CN" sz="1600"/>
              <a:t> </a:t>
            </a:r>
            <a:r>
              <a:rPr lang="zh-CN" altLang="en-US" sz="1600"/>
              <a:t>微调</a:t>
            </a:r>
            <a:r>
              <a:rPr lang="en-US" altLang="zh-CN" sz="1600"/>
              <a:t> LLM </a:t>
            </a:r>
            <a:r>
              <a:rPr lang="zh-CN" altLang="en-US" sz="1600"/>
              <a:t>以更好地与人类偏好对齐，作为自动化筛选高质量问题的可靠过滤器。</a:t>
            </a:r>
            <a:endParaRPr lang="zh-CN" altLang="en-US" sz="1600"/>
          </a:p>
          <a:p>
            <a:pPr marL="342900" indent="-342900">
              <a:buAutoNum type="arabicPeriod"/>
            </a:pPr>
            <a:r>
              <a:rPr lang="en-US" altLang="zh-CN" sz="1600"/>
              <a:t>RL/</a:t>
            </a:r>
            <a:r>
              <a:rPr lang="zh-CN" altLang="en-US" sz="1600"/>
              <a:t>自玩框架兼容性：</a:t>
            </a:r>
            <a:r>
              <a:rPr lang="en-US" altLang="zh-CN" sz="1600"/>
              <a:t> </a:t>
            </a:r>
            <a:r>
              <a:rPr lang="zh-CN" altLang="en-US" sz="1600"/>
              <a:t>专注于开发与前沿</a:t>
            </a:r>
            <a:r>
              <a:rPr lang="en-US" altLang="zh-CN" sz="1600"/>
              <a:t> LLMs </a:t>
            </a:r>
            <a:r>
              <a:rPr lang="zh-CN" altLang="en-US" sz="1600"/>
              <a:t>兼容的</a:t>
            </a:r>
            <a:r>
              <a:rPr lang="en-US" altLang="zh-CN" sz="1600"/>
              <a:t> RL </a:t>
            </a:r>
            <a:r>
              <a:rPr lang="zh-CN" altLang="en-US" sz="1600"/>
              <a:t>或自玩（</a:t>
            </a:r>
            <a:r>
              <a:rPr lang="en-US" altLang="zh-CN" sz="1600"/>
              <a:t>self-play</a:t>
            </a:r>
            <a:r>
              <a:rPr lang="zh-CN" altLang="en-US" sz="1600"/>
              <a:t>）框架，以解锁</a:t>
            </a:r>
            <a:r>
              <a:rPr lang="en-US" altLang="zh-CN" sz="1600"/>
              <a:t> AutoCode </a:t>
            </a:r>
            <a:r>
              <a:rPr lang="zh-CN" altLang="en-US" sz="1600"/>
              <a:t>的全部潜力。</a:t>
            </a:r>
            <a:endParaRPr lang="zh-CN" altLang="en-US" sz="1600"/>
          </a:p>
          <a:p>
            <a:pPr marL="342900" indent="-342900">
              <a:buAutoNum type="arabicPeriod"/>
            </a:pPr>
            <a:r>
              <a:rPr lang="zh-CN" altLang="en-US" sz="1600"/>
              <a:t>鼓励概念性飞跃：</a:t>
            </a:r>
            <a:r>
              <a:rPr lang="en-US" altLang="zh-CN" sz="1600"/>
              <a:t> </a:t>
            </a:r>
            <a:r>
              <a:rPr lang="zh-CN" altLang="en-US" sz="1600"/>
              <a:t>探索新的提示策略或问题生成管道，以鼓励</a:t>
            </a:r>
            <a:r>
              <a:rPr lang="en-US" altLang="zh-CN" sz="1600"/>
              <a:t> LLMs </a:t>
            </a:r>
            <a:r>
              <a:rPr lang="zh-CN" altLang="en-US" sz="1600"/>
              <a:t>产生更大的概念性创新，超越简单的重组式创新。</a:t>
            </a:r>
            <a:endParaRPr lang="zh-CN" altLang="en-US" sz="1600"/>
          </a:p>
          <a:p>
            <a:pPr marL="342900" indent="-342900">
              <a:buAutoNum type="arabicPeriod"/>
            </a:pPr>
            <a:r>
              <a:rPr lang="zh-CN" altLang="en-US" sz="1600"/>
              <a:t>识别可解但未解问题：</a:t>
            </a:r>
            <a:r>
              <a:rPr lang="en-US" altLang="zh-CN" sz="1600"/>
              <a:t> </a:t>
            </a:r>
            <a:r>
              <a:rPr lang="zh-CN" altLang="en-US" sz="1600"/>
              <a:t>开发可扩展的方法来识别那些</a:t>
            </a:r>
            <a:r>
              <a:rPr lang="en-US" altLang="zh-CN" sz="1600"/>
              <a:t> LLM </a:t>
            </a:r>
            <a:r>
              <a:rPr lang="zh-CN" altLang="en-US" sz="1600"/>
              <a:t>能生成但自身无法解决的有效问题，而无需大量人工检查。</a:t>
            </a:r>
            <a:endParaRPr lang="zh-CN" altLang="en-US" sz="1600"/>
          </a:p>
        </p:txBody>
      </p:sp>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81660" y="180975"/>
            <a:ext cx="11344275" cy="3248025"/>
          </a:xfrm>
          <a:prstGeom prst="rect">
            <a:avLst/>
          </a:prstGeom>
        </p:spPr>
      </p:pic>
      <p:sp>
        <p:nvSpPr>
          <p:cNvPr id="5" name="文本框 4"/>
          <p:cNvSpPr txBox="1"/>
          <p:nvPr/>
        </p:nvSpPr>
        <p:spPr>
          <a:xfrm>
            <a:off x="687705" y="3666490"/>
            <a:ext cx="10915015" cy="645160"/>
          </a:xfrm>
          <a:prstGeom prst="rect">
            <a:avLst/>
          </a:prstGeom>
          <a:noFill/>
        </p:spPr>
        <p:txBody>
          <a:bodyPr wrap="square" rtlCol="0">
            <a:spAutoFit/>
          </a:bodyPr>
          <a:p>
            <a:r>
              <a:rPr lang="zh-CN" altLang="en-US"/>
              <a:t>解决的问题：通过结合外部知识增强和精细化的提示设计，有效提升了大语言模型在教育专业领域的试题生成能力，解决了</a:t>
            </a:r>
            <a:r>
              <a:rPr lang="en-US" altLang="zh-CN"/>
              <a:t>LLM</a:t>
            </a:r>
            <a:r>
              <a:rPr lang="zh-CN" altLang="en-US"/>
              <a:t>在准确性、规范性和效率方面的核心挑战，使其生成的试题更符合教学实践需求。</a:t>
            </a:r>
            <a:endParaRPr lang="zh-CN" altLang="en-US"/>
          </a:p>
        </p:txBody>
      </p:sp>
      <p:sp>
        <p:nvSpPr>
          <p:cNvPr id="6" name="文本框 5"/>
          <p:cNvSpPr txBox="1"/>
          <p:nvPr/>
        </p:nvSpPr>
        <p:spPr>
          <a:xfrm>
            <a:off x="687705" y="4685030"/>
            <a:ext cx="10753725" cy="922020"/>
          </a:xfrm>
          <a:prstGeom prst="rect">
            <a:avLst/>
          </a:prstGeom>
          <a:noFill/>
        </p:spPr>
        <p:txBody>
          <a:bodyPr wrap="square" rtlCol="0">
            <a:spAutoFit/>
          </a:bodyPr>
          <a:p>
            <a:r>
              <a:rPr lang="zh-CN" altLang="en-US"/>
              <a:t>现有研究的局限性：先前的方法或研究主要受限于传统</a:t>
            </a:r>
            <a:r>
              <a:rPr lang="en-US" altLang="zh-CN"/>
              <a:t>AQG</a:t>
            </a:r>
            <a:r>
              <a:rPr lang="zh-CN" altLang="en-US"/>
              <a:t>方法的泛化能力不足，以及</a:t>
            </a:r>
            <a:r>
              <a:rPr lang="en-US" altLang="zh-CN"/>
              <a:t>LLM</a:t>
            </a:r>
            <a:r>
              <a:rPr lang="zh-CN" altLang="en-US"/>
              <a:t>自身在专业知识、内容准确性和跨语言提示效果上的固有缺陷，同时传统人工命题的效率低下也催生了对自动化方案的需求。</a:t>
            </a:r>
            <a:endParaRPr lang="zh-CN" altLang="en-US"/>
          </a:p>
        </p:txBody>
      </p:sp>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65400" y="645160"/>
            <a:ext cx="5808980" cy="2700655"/>
          </a:xfrm>
          <a:prstGeom prst="rect">
            <a:avLst/>
          </a:prstGeom>
        </p:spPr>
      </p:pic>
      <p:sp>
        <p:nvSpPr>
          <p:cNvPr id="6" name="文本框 5"/>
          <p:cNvSpPr txBox="1"/>
          <p:nvPr/>
        </p:nvSpPr>
        <p:spPr>
          <a:xfrm>
            <a:off x="573405" y="3752850"/>
            <a:ext cx="11344275" cy="2030095"/>
          </a:xfrm>
          <a:prstGeom prst="rect">
            <a:avLst/>
          </a:prstGeom>
          <a:noFill/>
        </p:spPr>
        <p:txBody>
          <a:bodyPr wrap="square" rtlCol="0">
            <a:spAutoFit/>
          </a:bodyPr>
          <a:p>
            <a:r>
              <a:rPr lang="en-US" altLang="zh-CN"/>
              <a:t>1.</a:t>
            </a:r>
            <a:r>
              <a:rPr lang="zh-CN" altLang="en-US"/>
              <a:t>针对大模型进行知识</a:t>
            </a:r>
            <a:r>
              <a:rPr lang="zh-CN" altLang="en-US"/>
              <a:t>增强</a:t>
            </a:r>
            <a:endParaRPr lang="zh-CN" altLang="en-US"/>
          </a:p>
          <a:p>
            <a:r>
              <a:rPr lang="zh-CN" altLang="en-US"/>
              <a:t>首先，将知识填入向量数据库。采用文心千帆企业级大模型服务平台推出的知识库插件，该插件可以实现本地或</a:t>
            </a:r>
            <a:r>
              <a:rPr lang="en-US" altLang="zh-CN"/>
              <a:t>BOS</a:t>
            </a:r>
            <a:r>
              <a:rPr lang="zh-CN" altLang="en-US"/>
              <a:t>等多种数据源文档的上传、分段和清洗，并最终储存于向量数据库中。其次，通过调用</a:t>
            </a:r>
            <a:r>
              <a:rPr lang="en-US" altLang="zh-CN"/>
              <a:t>API</a:t>
            </a:r>
            <a:r>
              <a:rPr lang="zh-CN" altLang="en-US"/>
              <a:t>的方式使用文心</a:t>
            </a:r>
            <a:r>
              <a:rPr lang="en-US" altLang="zh-CN"/>
              <a:t>Embedding_V1</a:t>
            </a:r>
            <a:r>
              <a:rPr lang="zh-CN" altLang="en-US"/>
              <a:t>模型作为检索器，实现针对</a:t>
            </a:r>
            <a:r>
              <a:rPr lang="en-US" altLang="zh-CN"/>
              <a:t>LLM</a:t>
            </a:r>
            <a:r>
              <a:rPr lang="zh-CN" altLang="en-US"/>
              <a:t>的知识增强。例如，将知识库调试后的参数设定为</a:t>
            </a:r>
            <a:r>
              <a:rPr lang="en-US" altLang="zh-CN"/>
              <a:t>"temperature":0.95</a:t>
            </a:r>
            <a:r>
              <a:rPr lang="zh-CN" altLang="en-US"/>
              <a:t>，</a:t>
            </a:r>
            <a:r>
              <a:rPr lang="en-US" altLang="zh-CN"/>
              <a:t>"top_p":0</a:t>
            </a:r>
            <a:r>
              <a:rPr lang="zh-CN" altLang="en-US"/>
              <a:t>，</a:t>
            </a:r>
            <a:r>
              <a:rPr lang="en-US" altLang="zh-CN"/>
              <a:t>"penalty_score":1</a:t>
            </a:r>
            <a:r>
              <a:rPr lang="zh-CN" altLang="en-US"/>
              <a:t>。用于填充向量数据库的数据来自《信息检索》和《数据结构》两门课程，其网络学习资料包括电子教材、</a:t>
            </a:r>
            <a:r>
              <a:rPr lang="en-US" altLang="zh-CN"/>
              <a:t>PPT</a:t>
            </a:r>
            <a:r>
              <a:rPr lang="zh-CN" altLang="en-US"/>
              <a:t>、在线视频等。转化为可支持的文本文档格式后，《信息检索》的字符数为</a:t>
            </a:r>
            <a:r>
              <a:rPr lang="en-US" altLang="zh-CN"/>
              <a:t>314.62K</a:t>
            </a:r>
            <a:r>
              <a:rPr lang="zh-CN" altLang="en-US"/>
              <a:t>，《数据结构》为</a:t>
            </a:r>
            <a:r>
              <a:rPr lang="en-US" altLang="zh-CN"/>
              <a:t>191.48K</a:t>
            </a:r>
            <a:r>
              <a:rPr lang="zh-CN" altLang="en-US"/>
              <a:t>，都可以导入上述知识库插件内。</a:t>
            </a:r>
            <a:endParaRPr lang="zh-CN" altLang="en-US"/>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65400" y="645160"/>
            <a:ext cx="5808980" cy="2700655"/>
          </a:xfrm>
          <a:prstGeom prst="rect">
            <a:avLst/>
          </a:prstGeom>
        </p:spPr>
      </p:pic>
      <p:sp>
        <p:nvSpPr>
          <p:cNvPr id="6" name="文本框 5"/>
          <p:cNvSpPr txBox="1"/>
          <p:nvPr/>
        </p:nvSpPr>
        <p:spPr>
          <a:xfrm>
            <a:off x="488950" y="3752850"/>
            <a:ext cx="11344275" cy="645160"/>
          </a:xfrm>
          <a:prstGeom prst="rect">
            <a:avLst/>
          </a:prstGeom>
          <a:noFill/>
        </p:spPr>
        <p:txBody>
          <a:bodyPr wrap="square" rtlCol="0">
            <a:spAutoFit/>
          </a:bodyPr>
          <a:p>
            <a:r>
              <a:rPr lang="en-US"/>
              <a:t>2.</a:t>
            </a:r>
            <a:r>
              <a:rPr lang="zh-CN" altLang="en-US"/>
              <a:t>形成和使用结构化的</a:t>
            </a:r>
            <a:r>
              <a:rPr lang="zh-CN" altLang="en-US"/>
              <a:t>知识点</a:t>
            </a:r>
            <a:endParaRPr lang="zh-CN" altLang="en-US"/>
          </a:p>
          <a:p>
            <a:r>
              <a:rPr lang="zh-CN" altLang="en-US"/>
              <a:t>由教师和专业人士进行细分，然后以包含知识点和考查目标的双向细目表的形式呈现。</a:t>
            </a:r>
            <a:endParaRPr lang="zh-CN" altLang="en-US"/>
          </a:p>
        </p:txBody>
      </p:sp>
      <p:sp>
        <p:nvSpPr>
          <p:cNvPr id="2" name="文本框 1"/>
          <p:cNvSpPr txBox="1"/>
          <p:nvPr/>
        </p:nvSpPr>
        <p:spPr>
          <a:xfrm>
            <a:off x="488950" y="4593590"/>
            <a:ext cx="8613775" cy="1476375"/>
          </a:xfrm>
          <a:prstGeom prst="rect">
            <a:avLst/>
          </a:prstGeom>
          <a:noFill/>
        </p:spPr>
        <p:txBody>
          <a:bodyPr wrap="square" rtlCol="0">
            <a:spAutoFit/>
          </a:bodyPr>
          <a:p>
            <a:r>
              <a:rPr lang="en-US" altLang="zh-CN"/>
              <a:t>3.</a:t>
            </a:r>
            <a:r>
              <a:rPr lang="zh-CN" altLang="en-US"/>
              <a:t>使用提示模板生成</a:t>
            </a:r>
            <a:r>
              <a:rPr lang="zh-CN" altLang="en-US"/>
              <a:t>试题</a:t>
            </a:r>
            <a:endParaRPr lang="zh-CN" altLang="en-US"/>
          </a:p>
          <a:p>
            <a:r>
              <a:rPr lang="zh-CN" altLang="en-US"/>
              <a:t>使用角色提示的</a:t>
            </a:r>
            <a:r>
              <a:rPr lang="en-US" altLang="zh-CN"/>
              <a:t>prompt</a:t>
            </a:r>
            <a:r>
              <a:rPr lang="zh-CN" altLang="en-US"/>
              <a:t>方法，在参考已有教育提示模板的基础上，经过多轮试验，最终设计指令为：你是一位教授</a:t>
            </a:r>
            <a:r>
              <a:rPr lang="en-US" altLang="zh-CN"/>
              <a:t>[</a:t>
            </a:r>
            <a:r>
              <a:rPr lang="zh-CN" altLang="en-US"/>
              <a:t>科目</a:t>
            </a:r>
            <a:r>
              <a:rPr lang="en-US" altLang="zh-CN"/>
              <a:t>]</a:t>
            </a:r>
            <a:r>
              <a:rPr lang="zh-CN" altLang="en-US"/>
              <a:t>这门课的老师，现在想要考查学生对所学的</a:t>
            </a:r>
            <a:r>
              <a:rPr lang="en-US" altLang="zh-CN"/>
              <a:t>[top-k</a:t>
            </a:r>
            <a:r>
              <a:rPr lang="zh-CN" altLang="en-US"/>
              <a:t>文档在代码中的参数</a:t>
            </a:r>
            <a:r>
              <a:rPr lang="en-US" altLang="zh-CN"/>
              <a:t>]</a:t>
            </a:r>
            <a:r>
              <a:rPr lang="zh-CN" altLang="en-US"/>
              <a:t>中知识的掌握程度，根据该目的，你要执行下列任务：</a:t>
            </a:r>
            <a:r>
              <a:rPr lang="en-US" altLang="zh-CN"/>
              <a:t>1</a:t>
            </a:r>
            <a:r>
              <a:rPr lang="zh-CN" altLang="en-US"/>
              <a:t>）分析关于</a:t>
            </a:r>
            <a:r>
              <a:rPr lang="en-US" altLang="zh-CN"/>
              <a:t>[</a:t>
            </a:r>
            <a:r>
              <a:rPr lang="zh-CN" altLang="en-US"/>
              <a:t>知识点</a:t>
            </a:r>
            <a:r>
              <a:rPr lang="en-US" altLang="zh-CN"/>
              <a:t>]</a:t>
            </a:r>
            <a:r>
              <a:rPr lang="zh-CN" altLang="en-US"/>
              <a:t>的内容；</a:t>
            </a:r>
            <a:r>
              <a:rPr lang="en-US" altLang="zh-CN"/>
              <a:t>2</a:t>
            </a:r>
            <a:r>
              <a:rPr lang="zh-CN" altLang="en-US"/>
              <a:t>）编制一道</a:t>
            </a:r>
            <a:r>
              <a:rPr lang="en-US" altLang="zh-CN"/>
              <a:t>[</a:t>
            </a:r>
            <a:r>
              <a:rPr lang="zh-CN" altLang="en-US"/>
              <a:t>题型</a:t>
            </a:r>
            <a:r>
              <a:rPr lang="en-US" altLang="zh-CN"/>
              <a:t>]</a:t>
            </a:r>
            <a:r>
              <a:rPr lang="zh-CN" altLang="en-US"/>
              <a:t>；</a:t>
            </a:r>
            <a:r>
              <a:rPr lang="en-US" altLang="zh-CN"/>
              <a:t>3</a:t>
            </a:r>
            <a:r>
              <a:rPr lang="zh-CN" altLang="en-US"/>
              <a:t>）给出正确答案和解释。</a:t>
            </a:r>
            <a:endParaRPr lang="zh-CN" altLang="en-US"/>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65400" y="645160"/>
            <a:ext cx="5808980" cy="2700655"/>
          </a:xfrm>
          <a:prstGeom prst="rect">
            <a:avLst/>
          </a:prstGeom>
        </p:spPr>
      </p:pic>
      <p:sp>
        <p:nvSpPr>
          <p:cNvPr id="2" name="文本框 1"/>
          <p:cNvSpPr txBox="1"/>
          <p:nvPr/>
        </p:nvSpPr>
        <p:spPr>
          <a:xfrm>
            <a:off x="139065" y="3794760"/>
            <a:ext cx="8613775" cy="1753235"/>
          </a:xfrm>
          <a:prstGeom prst="rect">
            <a:avLst/>
          </a:prstGeom>
          <a:noFill/>
        </p:spPr>
        <p:txBody>
          <a:bodyPr wrap="square" rtlCol="0">
            <a:spAutoFit/>
          </a:bodyPr>
          <a:p>
            <a:r>
              <a:rPr lang="en-US" altLang="zh-CN"/>
              <a:t>3.</a:t>
            </a:r>
            <a:r>
              <a:rPr lang="zh-CN" altLang="en-US"/>
              <a:t>使用提示模板生成</a:t>
            </a:r>
            <a:r>
              <a:rPr lang="zh-CN" altLang="en-US"/>
              <a:t>试题</a:t>
            </a:r>
            <a:endParaRPr lang="zh-CN" altLang="en-US"/>
          </a:p>
          <a:p>
            <a:r>
              <a:rPr lang="zh-CN" altLang="en-US"/>
              <a:t>对知识库</a:t>
            </a:r>
            <a:r>
              <a:rPr lang="en-US" altLang="zh-CN"/>
              <a:t>API</a:t>
            </a:r>
            <a:r>
              <a:rPr lang="zh-CN" altLang="en-US"/>
              <a:t>与</a:t>
            </a:r>
            <a:r>
              <a:rPr lang="en-US" altLang="zh-CN"/>
              <a:t>ERNIE-Bot 4.0</a:t>
            </a:r>
            <a:r>
              <a:rPr lang="zh-CN" altLang="en-US"/>
              <a:t>的</a:t>
            </a:r>
            <a:r>
              <a:rPr lang="en-US" altLang="zh-CN"/>
              <a:t>API</a:t>
            </a:r>
            <a:r>
              <a:rPr lang="zh-CN" altLang="en-US"/>
              <a:t>分别进行代码调用，知识库进行查询时的语句为</a:t>
            </a:r>
            <a:r>
              <a:rPr lang="en-US" altLang="zh-CN"/>
              <a:t>query</a:t>
            </a:r>
            <a:r>
              <a:rPr lang="zh-CN" altLang="en-US"/>
              <a:t>，输出的内容设定为</a:t>
            </a:r>
            <a:r>
              <a:rPr lang="en-US" altLang="zh-CN"/>
              <a:t>{wenben}</a:t>
            </a:r>
            <a:r>
              <a:rPr lang="zh-CN" altLang="en-US"/>
              <a:t>，输入大模型的提示</a:t>
            </a:r>
            <a:r>
              <a:rPr lang="en-US" altLang="zh-CN"/>
              <a:t>prompt</a:t>
            </a:r>
            <a:r>
              <a:rPr lang="zh-CN" altLang="en-US"/>
              <a:t>中包含了</a:t>
            </a:r>
            <a:r>
              <a:rPr lang="en-US" altLang="zh-CN"/>
              <a:t>{wenben}</a:t>
            </a:r>
            <a:r>
              <a:rPr lang="zh-CN" altLang="en-US"/>
              <a:t>，输出结果为</a:t>
            </a:r>
            <a:r>
              <a:rPr lang="en-US" altLang="zh-CN"/>
              <a:t>result</a:t>
            </a:r>
            <a:r>
              <a:rPr lang="zh-CN" altLang="en-US"/>
              <a:t>。在这个过程中，首先通过代码遍历存储知识点的文件，将其以字符串形式依次输入</a:t>
            </a:r>
            <a:r>
              <a:rPr lang="en-US" altLang="zh-CN"/>
              <a:t>query</a:t>
            </a:r>
            <a:r>
              <a:rPr lang="zh-CN" altLang="en-US"/>
              <a:t>，然后引起后续</a:t>
            </a:r>
            <a:r>
              <a:rPr lang="en-US" altLang="zh-CN"/>
              <a:t>{wenben}</a:t>
            </a:r>
            <a:r>
              <a:rPr lang="zh-CN" altLang="en-US"/>
              <a:t>、</a:t>
            </a:r>
            <a:r>
              <a:rPr lang="en-US" altLang="zh-CN"/>
              <a:t>prompt</a:t>
            </a:r>
            <a:r>
              <a:rPr lang="zh-CN" altLang="en-US"/>
              <a:t>的相应变化，最后在前一个</a:t>
            </a:r>
            <a:r>
              <a:rPr lang="en-US" altLang="zh-CN"/>
              <a:t>re⁃sult</a:t>
            </a:r>
            <a:r>
              <a:rPr lang="zh-CN" altLang="en-US"/>
              <a:t>后面继续打印新的</a:t>
            </a:r>
            <a:r>
              <a:rPr lang="en-US" altLang="zh-CN"/>
              <a:t>result</a:t>
            </a:r>
            <a:r>
              <a:rPr lang="zh-CN" altLang="en-US"/>
              <a:t>，由此进行该课程试题的批量化生成</a:t>
            </a:r>
            <a:endParaRPr lang="zh-CN" altLang="en-US"/>
          </a:p>
        </p:txBody>
      </p:sp>
      <p:pic>
        <p:nvPicPr>
          <p:cNvPr id="3" name="图片 2"/>
          <p:cNvPicPr>
            <a:picLocks noChangeAspect="1"/>
          </p:cNvPicPr>
          <p:nvPr/>
        </p:nvPicPr>
        <p:blipFill>
          <a:blip r:embed="rId2"/>
          <a:stretch>
            <a:fillRect/>
          </a:stretch>
        </p:blipFill>
        <p:spPr>
          <a:xfrm>
            <a:off x="8844915" y="2712720"/>
            <a:ext cx="3117215" cy="3587750"/>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806450" y="806450"/>
            <a:ext cx="9962515" cy="1476375"/>
          </a:xfrm>
          <a:prstGeom prst="rect">
            <a:avLst/>
          </a:prstGeom>
          <a:noFill/>
        </p:spPr>
        <p:txBody>
          <a:bodyPr wrap="square" rtlCol="0">
            <a:spAutoFit/>
          </a:bodyPr>
          <a:p>
            <a:r>
              <a:rPr lang="en-US" altLang="zh-CN"/>
              <a:t>1.</a:t>
            </a:r>
            <a:r>
              <a:rPr lang="zh-CN" altLang="en-US"/>
              <a:t>初步</a:t>
            </a:r>
            <a:r>
              <a:rPr lang="zh-CN" altLang="en-US"/>
              <a:t>评估</a:t>
            </a:r>
            <a:endParaRPr lang="zh-CN" altLang="en-US"/>
          </a:p>
          <a:p>
            <a:pPr indent="457200"/>
            <a:r>
              <a:rPr lang="zh-CN" altLang="en-US"/>
              <a:t>三名信息检索领域的专家与三名计算机科学与技术领域的专家在准确性、模板粘性、完善性、试题质量和道德性这五个标准的</a:t>
            </a:r>
            <a:r>
              <a:rPr lang="zh-CN" altLang="en-US"/>
              <a:t>基础上，对大模型自动生成的试题进行评分分类。其中，一道试题只有被至少两名相应领域的专家判定为符合全部标准时，该题才会被判定为合格。统计分析后发现，生成的</a:t>
            </a:r>
            <a:r>
              <a:rPr lang="en-US" altLang="zh-CN"/>
              <a:t>547</a:t>
            </a:r>
            <a:r>
              <a:rPr lang="zh-CN" altLang="en-US"/>
              <a:t>道试题中有</a:t>
            </a:r>
            <a:r>
              <a:rPr lang="en-US" altLang="zh-CN"/>
              <a:t>473</a:t>
            </a:r>
            <a:r>
              <a:rPr lang="zh-CN" altLang="en-US"/>
              <a:t>题符合全部标准，总合格率为</a:t>
            </a:r>
            <a:r>
              <a:rPr lang="en-US" altLang="zh-CN"/>
              <a:t>86.47%</a:t>
            </a:r>
            <a:r>
              <a:rPr lang="zh-CN" altLang="en-US"/>
              <a:t>。</a:t>
            </a:r>
            <a:endParaRPr lang="zh-CN" altLang="en-US"/>
          </a:p>
        </p:txBody>
      </p:sp>
      <p:pic>
        <p:nvPicPr>
          <p:cNvPr id="6" name="图片 5"/>
          <p:cNvPicPr>
            <a:picLocks noChangeAspect="1"/>
          </p:cNvPicPr>
          <p:nvPr/>
        </p:nvPicPr>
        <p:blipFill>
          <a:blip r:embed="rId1"/>
          <a:stretch>
            <a:fillRect/>
          </a:stretch>
        </p:blipFill>
        <p:spPr>
          <a:xfrm>
            <a:off x="1613535" y="2282825"/>
            <a:ext cx="7915275" cy="1685925"/>
          </a:xfrm>
          <a:prstGeom prst="rect">
            <a:avLst/>
          </a:prstGeom>
        </p:spPr>
      </p:pic>
      <p:sp>
        <p:nvSpPr>
          <p:cNvPr id="7" name="文本框 6"/>
          <p:cNvSpPr txBox="1"/>
          <p:nvPr/>
        </p:nvSpPr>
        <p:spPr>
          <a:xfrm>
            <a:off x="889635" y="4310380"/>
            <a:ext cx="10303510" cy="1476375"/>
          </a:xfrm>
          <a:prstGeom prst="rect">
            <a:avLst/>
          </a:prstGeom>
          <a:noFill/>
        </p:spPr>
        <p:txBody>
          <a:bodyPr wrap="square" rtlCol="0">
            <a:spAutoFit/>
          </a:bodyPr>
          <a:p>
            <a:r>
              <a:rPr lang="en-US" altLang="zh-CN"/>
              <a:t>2.</a:t>
            </a:r>
            <a:r>
              <a:rPr lang="zh-CN" altLang="en-US"/>
              <a:t>试题难度</a:t>
            </a:r>
            <a:r>
              <a:rPr lang="zh-CN" altLang="en-US"/>
              <a:t>评估</a:t>
            </a:r>
            <a:endParaRPr lang="zh-CN" altLang="en-US"/>
          </a:p>
          <a:p>
            <a:r>
              <a:rPr lang="zh-CN" altLang="en-US"/>
              <a:t>从上述符合标准的试题中随机选取</a:t>
            </a:r>
            <a:r>
              <a:rPr lang="en-US" altLang="zh-CN"/>
              <a:t>10</a:t>
            </a:r>
            <a:r>
              <a:rPr lang="zh-CN" altLang="en-US"/>
              <a:t>道选择题和</a:t>
            </a:r>
            <a:r>
              <a:rPr lang="en-US" altLang="zh-CN"/>
              <a:t>3</a:t>
            </a:r>
            <a:r>
              <a:rPr lang="zh-CN" altLang="en-US"/>
              <a:t>道应用题，汇编成一份测试试卷，选择题每道分值为</a:t>
            </a:r>
            <a:r>
              <a:rPr lang="en-US" altLang="zh-CN"/>
              <a:t>2</a:t>
            </a:r>
            <a:r>
              <a:rPr lang="zh-CN" altLang="en-US"/>
              <a:t>分，应用题每道分值为</a:t>
            </a:r>
            <a:r>
              <a:rPr lang="en-US" altLang="zh-CN"/>
              <a:t>10</a:t>
            </a:r>
            <a:r>
              <a:rPr lang="zh-CN" altLang="en-US"/>
              <a:t>分，满分</a:t>
            </a:r>
            <a:r>
              <a:rPr lang="en-US" altLang="zh-CN"/>
              <a:t>50</a:t>
            </a:r>
            <a:r>
              <a:rPr lang="zh-CN" altLang="en-US"/>
              <a:t>分。随机抽取</a:t>
            </a:r>
            <a:r>
              <a:rPr lang="en-US" altLang="zh-CN"/>
              <a:t>10</a:t>
            </a:r>
            <a:r>
              <a:rPr lang="zh-CN" altLang="en-US"/>
              <a:t>名上学期选修《信息检索》与《数据结构》课的全日制在读硕士生作为被试，并告知他们这是一次考查信息素养的测试，要求他们独立完成并尽可能准确作答。测验结束后进行难度值计算，结果</a:t>
            </a:r>
            <a:r>
              <a:rPr lang="en-US" altLang="zh-CN"/>
              <a:t>P</a:t>
            </a:r>
            <a:r>
              <a:rPr lang="zh-CN" altLang="en-US"/>
              <a:t>值为</a:t>
            </a:r>
            <a:r>
              <a:rPr lang="en-US" altLang="zh-CN"/>
              <a:t>0.67</a:t>
            </a:r>
            <a:r>
              <a:rPr lang="zh-CN" altLang="en-US"/>
              <a:t>，说明测试的整体难度处于中等水平。</a:t>
            </a:r>
            <a:endParaRPr lang="zh-CN" altLang="en-US"/>
          </a:p>
        </p:txBody>
      </p:sp>
      <p:pic>
        <p:nvPicPr>
          <p:cNvPr id="9" name="图片 8"/>
          <p:cNvPicPr>
            <a:picLocks noChangeAspect="1"/>
          </p:cNvPicPr>
          <p:nvPr/>
        </p:nvPicPr>
        <p:blipFill>
          <a:blip r:embed="rId2"/>
          <a:stretch>
            <a:fillRect/>
          </a:stretch>
        </p:blipFill>
        <p:spPr>
          <a:xfrm>
            <a:off x="889635" y="6049645"/>
            <a:ext cx="10229850" cy="285750"/>
          </a:xfrm>
          <a:prstGeom prst="rect">
            <a:avLst/>
          </a:prstGeom>
        </p:spPr>
      </p:pic>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文本框 2"/>
          <p:cNvSpPr txBox="1"/>
          <p:nvPr/>
        </p:nvSpPr>
        <p:spPr>
          <a:xfrm>
            <a:off x="1185545" y="2496185"/>
            <a:ext cx="9820910" cy="1476375"/>
          </a:xfrm>
          <a:prstGeom prst="rect">
            <a:avLst/>
          </a:prstGeom>
          <a:noFill/>
        </p:spPr>
        <p:txBody>
          <a:bodyPr wrap="square" rtlCol="0">
            <a:spAutoFit/>
          </a:bodyPr>
          <a:p>
            <a:r>
              <a:rPr lang="en-US" altLang="zh-CN"/>
              <a:t>3.</a:t>
            </a:r>
            <a:r>
              <a:rPr lang="zh-CN" altLang="en-US"/>
              <a:t>学生作答体验</a:t>
            </a:r>
            <a:r>
              <a:rPr lang="zh-CN" altLang="en-US"/>
              <a:t>评估</a:t>
            </a:r>
            <a:endParaRPr lang="zh-CN" altLang="en-US"/>
          </a:p>
          <a:p>
            <a:r>
              <a:rPr lang="zh-CN" altLang="en-US"/>
              <a:t>研究围绕试题的真实度和难度设计不记名调查问卷，包括选择题和开放性问答题。</a:t>
            </a:r>
            <a:r>
              <a:rPr lang="en-US" altLang="zh-CN"/>
              <a:t>10</a:t>
            </a:r>
            <a:r>
              <a:rPr lang="zh-CN" altLang="en-US"/>
              <a:t>名学生在完成上述试题后，分别完成作答体验的匿名问卷。结果显示，在真实度方面，所有测验学生均认为试题符合课程考核要求，且内容清晰、实用性较强、构建的问题情境贴近现实生活，与真实考题几乎没有差别；在难度方面，大多数学生认为难度适中，少数学生认为难度较低。</a:t>
            </a:r>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689610" y="989965"/>
            <a:ext cx="10695305" cy="4523105"/>
          </a:xfrm>
          <a:prstGeom prst="rect">
            <a:avLst/>
          </a:prstGeom>
          <a:noFill/>
        </p:spPr>
        <p:txBody>
          <a:bodyPr wrap="square" rtlCol="0">
            <a:spAutoFit/>
          </a:bodyPr>
          <a:p>
            <a:r>
              <a:rPr lang="zh-CN" altLang="en-US"/>
              <a:t>本研究成功构建并验证了一种基于大语言模型的试题自动生成路径</a:t>
            </a:r>
            <a:r>
              <a:rPr lang="en-US" altLang="zh-CN"/>
              <a:t> GQR</a:t>
            </a:r>
            <a:r>
              <a:rPr lang="zh-CN" altLang="en-US"/>
              <a:t>。该路径通过</a:t>
            </a:r>
            <a:r>
              <a:rPr lang="en-US" altLang="zh-CN"/>
              <a:t> RAG </a:t>
            </a:r>
            <a:r>
              <a:rPr lang="zh-CN" altLang="en-US"/>
              <a:t>进行知识增强、结构化知识点整合以及精细化提示工程，显著提升了</a:t>
            </a:r>
            <a:r>
              <a:rPr lang="en-US" altLang="zh-CN"/>
              <a:t>LLM</a:t>
            </a:r>
            <a:r>
              <a:rPr lang="zh-CN" altLang="en-US"/>
              <a:t>在教育场景下生成试题的质量和准确性。</a:t>
            </a:r>
            <a:endParaRPr lang="zh-CN" altLang="en-US"/>
          </a:p>
          <a:p>
            <a:endParaRPr lang="zh-CN" altLang="en-US"/>
          </a:p>
          <a:p>
            <a:r>
              <a:rPr lang="zh-CN" altLang="en-US"/>
              <a:t>研究局限性：</a:t>
            </a:r>
            <a:endParaRPr lang="en-US" altLang="zh-CN"/>
          </a:p>
          <a:p>
            <a:pPr marL="342900" indent="-342900">
              <a:buAutoNum type="arabicPeriod"/>
            </a:pPr>
            <a:r>
              <a:rPr lang="zh-CN" altLang="en-US"/>
              <a:t>试题难度控制：</a:t>
            </a:r>
            <a:r>
              <a:rPr lang="en-US" altLang="zh-CN"/>
              <a:t> </a:t>
            </a:r>
            <a:r>
              <a:rPr lang="zh-CN" altLang="en-US"/>
              <a:t>大模型生成单个试题的难度仍难以精确控制。</a:t>
            </a:r>
            <a:endParaRPr lang="zh-CN" altLang="en-US"/>
          </a:p>
          <a:p>
            <a:pPr marL="342900" indent="-342900">
              <a:buAutoNum type="arabicPeriod"/>
            </a:pPr>
            <a:r>
              <a:rPr lang="zh-CN" altLang="en-US"/>
              <a:t>模板遵循能力：</a:t>
            </a:r>
            <a:r>
              <a:rPr lang="en-US" altLang="zh-CN"/>
              <a:t> </a:t>
            </a:r>
            <a:r>
              <a:rPr lang="zh-CN" altLang="en-US"/>
              <a:t>大模型在遵循固定模板（特别是生成具有五个备选项的选择题）时，给出满意答复的概率会降低，可能导致试题质量受损或格式不遵循。</a:t>
            </a:r>
            <a:endParaRPr lang="zh-CN" altLang="en-US"/>
          </a:p>
          <a:p>
            <a:pPr marL="342900" indent="-342900">
              <a:buAutoNum type="arabicPeriod"/>
            </a:pPr>
            <a:r>
              <a:rPr lang="zh-CN" altLang="en-US"/>
              <a:t>代码生成能力：</a:t>
            </a:r>
            <a:r>
              <a:rPr lang="en-US" altLang="zh-CN"/>
              <a:t> API </a:t>
            </a:r>
            <a:r>
              <a:rPr lang="zh-CN" altLang="en-US"/>
              <a:t>调用方式在编写参考答案的函数或方法时，暂时无法给出正确缩进的代码。</a:t>
            </a:r>
            <a:endParaRPr lang="zh-CN" altLang="en-US"/>
          </a:p>
          <a:p>
            <a:pPr marL="342900" indent="-342900">
              <a:buAutoNum type="arabicPeriod"/>
            </a:pPr>
            <a:r>
              <a:rPr lang="zh-CN" altLang="en-US"/>
              <a:t>多媒体生成能力：</a:t>
            </a:r>
            <a:r>
              <a:rPr lang="en-US" altLang="zh-CN"/>
              <a:t> API </a:t>
            </a:r>
            <a:r>
              <a:rPr lang="zh-CN" altLang="en-US"/>
              <a:t>调用方式在生成图画方面的能力较为欠缺，导致规模化自动命题目前主要局限在文字类题型。</a:t>
            </a:r>
            <a:endParaRPr lang="zh-CN" altLang="en-US"/>
          </a:p>
          <a:p>
            <a:pPr marL="342900" indent="-342900">
              <a:buAutoNum type="arabicPeriod"/>
            </a:pPr>
            <a:r>
              <a:rPr lang="zh-CN" altLang="en-US"/>
              <a:t>模型微调与对话：</a:t>
            </a:r>
            <a:r>
              <a:rPr lang="en-US" altLang="zh-CN"/>
              <a:t> </a:t>
            </a:r>
            <a:r>
              <a:rPr lang="zh-CN" altLang="en-US"/>
              <a:t>本研究未能对</a:t>
            </a:r>
            <a:r>
              <a:rPr lang="en-US" altLang="zh-CN"/>
              <a:t> LLM </a:t>
            </a:r>
            <a:r>
              <a:rPr lang="zh-CN" altLang="en-US"/>
              <a:t>进行微调，也未尝试通过多轮对话改进输出。</a:t>
            </a:r>
            <a:endParaRPr lang="zh-CN" altLang="en-US"/>
          </a:p>
          <a:p>
            <a:endParaRPr lang="zh-CN" altLang="en-US"/>
          </a:p>
          <a:p>
            <a:r>
              <a:rPr lang="zh-CN" altLang="en-US"/>
              <a:t>未来的工作：</a:t>
            </a:r>
            <a:endParaRPr lang="en-US" altLang="zh-CN"/>
          </a:p>
          <a:p>
            <a:pPr marL="342900" indent="-342900">
              <a:buAutoNum type="arabicPeriod"/>
            </a:pPr>
            <a:r>
              <a:rPr lang="zh-CN" altLang="en-US"/>
              <a:t>专用模型构建：</a:t>
            </a:r>
            <a:r>
              <a:rPr lang="en-US" altLang="zh-CN"/>
              <a:t> </a:t>
            </a:r>
            <a:r>
              <a:rPr lang="zh-CN" altLang="en-US"/>
              <a:t>采取重新构建或语料微调的方式，构建更适合自动命题场景的专用模型。</a:t>
            </a:r>
            <a:endParaRPr lang="zh-CN" altLang="en-US"/>
          </a:p>
          <a:p>
            <a:pPr marL="342900" indent="-342900">
              <a:buAutoNum type="arabicPeriod"/>
            </a:pPr>
            <a:r>
              <a:rPr lang="zh-CN" altLang="en-US"/>
              <a:t>提示工程优化：</a:t>
            </a:r>
            <a:r>
              <a:rPr lang="en-US" altLang="zh-CN"/>
              <a:t> </a:t>
            </a:r>
            <a:r>
              <a:rPr lang="zh-CN" altLang="en-US"/>
              <a:t>探索更多更灵活的任务提示模板，从提示工程的角度持续改进</a:t>
            </a:r>
            <a:r>
              <a:rPr lang="en-US" altLang="zh-CN"/>
              <a:t> LLM </a:t>
            </a:r>
            <a:r>
              <a:rPr lang="zh-CN" altLang="en-US"/>
              <a:t>输出质量。</a:t>
            </a:r>
            <a:endParaRPr lang="zh-CN" altLang="en-US"/>
          </a:p>
          <a:p>
            <a:pPr marL="342900" indent="-342900">
              <a:buAutoNum type="arabicPeriod"/>
            </a:pPr>
            <a:r>
              <a:rPr lang="zh-CN" altLang="en-US"/>
              <a:t>多轮对话改进：</a:t>
            </a:r>
            <a:r>
              <a:rPr lang="en-US" altLang="zh-CN"/>
              <a:t> </a:t>
            </a:r>
            <a:r>
              <a:rPr lang="zh-CN" altLang="en-US"/>
              <a:t>尝试通过多轮对话改善大模型命题质量。</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0889615" cy="1876425"/>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利用基于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的生成器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验证器系统创建了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数据集，该数据集在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原始问题集的基础上替换了更优质的测试用例。为了验证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测试用例的质量，研究人员使用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172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万份带有通过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失败标签的真实提交代码，通过评估真阳性率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(TPR)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和真阴性率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(TNR)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来量化其在区分正确与不正确解决方案方面的准确性，并与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进行了对比。</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91465" y="1876425"/>
            <a:ext cx="4975860" cy="645160"/>
          </a:xfrm>
          <a:prstGeom prst="rect">
            <a:avLst/>
          </a:prstGeom>
          <a:noFill/>
        </p:spPr>
        <p:txBody>
          <a:bodyPr wrap="square" rtlCol="0">
            <a:spAutoFit/>
          </a:bodyPr>
          <a:p>
            <a:r>
              <a:rPr lang="en-US" altLang="zh-CN"/>
              <a:t>RQ1</a:t>
            </a:r>
            <a:r>
              <a:rPr lang="zh-CN" altLang="en-US"/>
              <a:t>：</a:t>
            </a:r>
            <a:r>
              <a:rPr lang="en-US" altLang="zh-CN"/>
              <a:t>LLM-based Agent System </a:t>
            </a:r>
            <a:r>
              <a:rPr lang="zh-CN" altLang="en-US"/>
              <a:t>能否有效生成高质量的测试用例？</a:t>
            </a:r>
            <a:endParaRPr lang="zh-CN" altLang="en-US"/>
          </a:p>
        </p:txBody>
      </p:sp>
      <p:pic>
        <p:nvPicPr>
          <p:cNvPr id="6" name="图片 5"/>
          <p:cNvPicPr>
            <a:picLocks noChangeAspect="1"/>
          </p:cNvPicPr>
          <p:nvPr/>
        </p:nvPicPr>
        <p:blipFill>
          <a:blip r:embed="rId1"/>
          <a:stretch>
            <a:fillRect/>
          </a:stretch>
        </p:blipFill>
        <p:spPr>
          <a:xfrm>
            <a:off x="291465" y="2719705"/>
            <a:ext cx="8159750" cy="2512695"/>
          </a:xfrm>
          <a:prstGeom prst="rect">
            <a:avLst/>
          </a:prstGeom>
        </p:spPr>
      </p:pic>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86890" y="0"/>
            <a:ext cx="8323580" cy="3484880"/>
          </a:xfrm>
          <a:prstGeom prst="rect">
            <a:avLst/>
          </a:prstGeom>
        </p:spPr>
      </p:pic>
      <p:sp>
        <p:nvSpPr>
          <p:cNvPr id="5" name="文本框 4"/>
          <p:cNvSpPr txBox="1"/>
          <p:nvPr/>
        </p:nvSpPr>
        <p:spPr>
          <a:xfrm>
            <a:off x="640080" y="3969385"/>
            <a:ext cx="11243945" cy="922020"/>
          </a:xfrm>
          <a:prstGeom prst="rect">
            <a:avLst/>
          </a:prstGeom>
          <a:noFill/>
        </p:spPr>
        <p:txBody>
          <a:bodyPr wrap="square" rtlCol="0">
            <a:spAutoFit/>
          </a:bodyPr>
          <a:p>
            <a:r>
              <a:rPr lang="zh-CN" altLang="en-US"/>
              <a:t>解决的问题：通过提出</a:t>
            </a:r>
            <a:r>
              <a:rPr lang="en-US" altLang="zh-CN"/>
              <a:t> AutoCodeGen </a:t>
            </a:r>
            <a:r>
              <a:rPr lang="zh-CN" altLang="en-US"/>
              <a:t>自动化工作流，解决了现有代码生成基准测试在多语言覆盖、问题难度、数据质量和人工标注成本方面的局限性，并构建了大规模、高质量、多语言的</a:t>
            </a:r>
            <a:r>
              <a:rPr lang="en-US" altLang="zh-CN"/>
              <a:t> AutoCodeBench </a:t>
            </a:r>
            <a:r>
              <a:rPr lang="zh-CN" altLang="en-US"/>
              <a:t>系列基准测试来全面评估</a:t>
            </a:r>
            <a:r>
              <a:rPr lang="en-US" altLang="zh-CN"/>
              <a:t> LLM </a:t>
            </a:r>
            <a:r>
              <a:rPr lang="zh-CN" altLang="en-US"/>
              <a:t>的代码生成能力。</a:t>
            </a:r>
            <a:endParaRPr lang="zh-CN" altLang="en-US"/>
          </a:p>
        </p:txBody>
      </p:sp>
      <p:sp>
        <p:nvSpPr>
          <p:cNvPr id="6" name="文本框 5"/>
          <p:cNvSpPr txBox="1"/>
          <p:nvPr/>
        </p:nvSpPr>
        <p:spPr>
          <a:xfrm>
            <a:off x="640080" y="5033010"/>
            <a:ext cx="10966450" cy="1198880"/>
          </a:xfrm>
          <a:prstGeom prst="rect">
            <a:avLst/>
          </a:prstGeom>
          <a:noFill/>
        </p:spPr>
        <p:txBody>
          <a:bodyPr wrap="square" rtlCol="0">
            <a:spAutoFit/>
          </a:bodyPr>
          <a:p>
            <a:r>
              <a:rPr lang="zh-CN" altLang="en-US"/>
              <a:t>先前研究的</a:t>
            </a:r>
            <a:r>
              <a:rPr lang="zh-CN" altLang="en-US"/>
              <a:t>局限性：人工标注成本高昂且难以扩展到多语言和复杂问题。多数基准测试主要集中在</a:t>
            </a:r>
            <a:r>
              <a:rPr lang="en-US" altLang="zh-CN"/>
              <a:t> Python </a:t>
            </a:r>
            <a:r>
              <a:rPr lang="zh-CN" altLang="en-US"/>
              <a:t>语言，少数多语言基准测试也存在难度有限和语言分布不平衡的问题。早期基准测试（如</a:t>
            </a:r>
            <a:r>
              <a:rPr lang="en-US" altLang="zh-CN"/>
              <a:t> HumanEval</a:t>
            </a:r>
            <a:r>
              <a:rPr lang="zh-CN" altLang="en-US"/>
              <a:t>、</a:t>
            </a:r>
            <a:r>
              <a:rPr lang="en-US" altLang="zh-CN"/>
              <a:t>MBPP</a:t>
            </a:r>
            <a:r>
              <a:rPr lang="zh-CN" altLang="en-US"/>
              <a:t>）专注于短小、算法导向的</a:t>
            </a:r>
            <a:r>
              <a:rPr lang="en-US" altLang="zh-CN"/>
              <a:t> Python </a:t>
            </a:r>
            <a:r>
              <a:rPr lang="zh-CN" altLang="en-US"/>
              <a:t>问题，随着</a:t>
            </a:r>
            <a:r>
              <a:rPr lang="en-US" altLang="zh-CN"/>
              <a:t> LLM </a:t>
            </a:r>
            <a:r>
              <a:rPr lang="zh-CN" altLang="en-US"/>
              <a:t>发展已显过时，无法全面评估</a:t>
            </a:r>
            <a:r>
              <a:rPr lang="en-US" altLang="zh-CN"/>
              <a:t> LLM </a:t>
            </a:r>
            <a:r>
              <a:rPr lang="zh-CN" altLang="en-US"/>
              <a:t>在复杂、实际场景下的代码生成能力，尤其是在多逻辑推理方面。</a:t>
            </a:r>
            <a:endParaRPr lang="zh-CN" altLang="en-US"/>
          </a:p>
        </p:txBody>
      </p:sp>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38730" y="645160"/>
            <a:ext cx="7087235" cy="2829560"/>
          </a:xfrm>
          <a:prstGeom prst="rect">
            <a:avLst/>
          </a:prstGeom>
        </p:spPr>
      </p:pic>
      <p:sp>
        <p:nvSpPr>
          <p:cNvPr id="6" name="文本框 5"/>
          <p:cNvSpPr txBox="1"/>
          <p:nvPr/>
        </p:nvSpPr>
        <p:spPr>
          <a:xfrm>
            <a:off x="423545" y="3886200"/>
            <a:ext cx="11610340" cy="1476375"/>
          </a:xfrm>
          <a:prstGeom prst="rect">
            <a:avLst/>
          </a:prstGeom>
          <a:noFill/>
        </p:spPr>
        <p:txBody>
          <a:bodyPr wrap="square" rtlCol="0">
            <a:spAutoFit/>
          </a:bodyPr>
          <a:p>
            <a:r>
              <a:rPr lang="en-US" altLang="zh-CN"/>
              <a:t>1.</a:t>
            </a:r>
            <a:r>
              <a:rPr lang="zh-CN" altLang="en-US"/>
              <a:t>生成代码解决方案</a:t>
            </a:r>
            <a:endParaRPr lang="zh-CN" altLang="en-US"/>
          </a:p>
          <a:p>
            <a:r>
              <a:rPr lang="zh-CN" altLang="en-US"/>
              <a:t>首先从</a:t>
            </a:r>
            <a:r>
              <a:rPr lang="en-US" altLang="zh-CN"/>
              <a:t>Stack-Edu</a:t>
            </a:r>
            <a:r>
              <a:rPr lang="zh-CN" altLang="en-US"/>
              <a:t>中提取多语言代码片段作为种子。这些种子涵盖了函数级别、类级别和文件级别的代码，来源于真实的</a:t>
            </a:r>
            <a:r>
              <a:rPr lang="en-US" altLang="zh-CN"/>
              <a:t>GitHub</a:t>
            </a:r>
            <a:r>
              <a:rPr lang="zh-CN" altLang="en-US"/>
              <a:t>仓库，确保了多样性和实用性。</a:t>
            </a:r>
            <a:r>
              <a:rPr lang="zh-CN" altLang="en-US"/>
              <a:t>然后使用特定于语言的少样本提示，引导</a:t>
            </a:r>
            <a:r>
              <a:rPr lang="en-US" altLang="zh-CN"/>
              <a:t>DeepSeek-V3-0324</a:t>
            </a:r>
            <a:r>
              <a:rPr lang="zh-CN" altLang="en-US"/>
              <a:t>将这些种子提炼和演化为可验证且自包含的代码解决方案。在此过程中，模型会删除非必要的逻辑，并添加适当的注释以提高清晰度。然后，通过多语言沙箱验证生成的解决方案的正确性。</a:t>
            </a:r>
            <a:endParaRPr lang="zh-CN" altLang="en-US"/>
          </a:p>
        </p:txBody>
      </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38730" y="645160"/>
            <a:ext cx="7087235" cy="2829560"/>
          </a:xfrm>
          <a:prstGeom prst="rect">
            <a:avLst/>
          </a:prstGeom>
        </p:spPr>
      </p:pic>
      <p:sp>
        <p:nvSpPr>
          <p:cNvPr id="6" name="文本框 5"/>
          <p:cNvSpPr txBox="1"/>
          <p:nvPr/>
        </p:nvSpPr>
        <p:spPr>
          <a:xfrm>
            <a:off x="423545" y="3886200"/>
            <a:ext cx="11610340" cy="2030095"/>
          </a:xfrm>
          <a:prstGeom prst="rect">
            <a:avLst/>
          </a:prstGeom>
          <a:noFill/>
        </p:spPr>
        <p:txBody>
          <a:bodyPr wrap="square" rtlCol="0">
            <a:spAutoFit/>
          </a:bodyPr>
          <a:p>
            <a:r>
              <a:rPr lang="en-US"/>
              <a:t>2.</a:t>
            </a:r>
            <a:r>
              <a:rPr lang="zh-CN" altLang="en-US"/>
              <a:t>生成测试</a:t>
            </a:r>
            <a:r>
              <a:rPr lang="zh-CN" altLang="en-US"/>
              <a:t>函数</a:t>
            </a:r>
            <a:endParaRPr lang="zh-CN" altLang="en-US"/>
          </a:p>
          <a:p>
            <a:r>
              <a:rPr lang="zh-CN" altLang="en-US"/>
              <a:t>首先，测试输入函数（包括公共和私有）与上述代码解决方案一同生成。公共测试输入函数包含不超过</a:t>
            </a:r>
            <a:r>
              <a:rPr lang="en-US" altLang="zh-CN"/>
              <a:t>3</a:t>
            </a:r>
            <a:r>
              <a:rPr lang="zh-CN" altLang="en-US"/>
              <a:t>个基本案例，仅用于演示目的；它将被嵌入到最终的编程问题中，作为示例用法。相比之下，私有测试输入函数包含</a:t>
            </a:r>
            <a:r>
              <a:rPr lang="en-US" altLang="zh-CN"/>
              <a:t>7</a:t>
            </a:r>
            <a:r>
              <a:rPr lang="zh-CN" altLang="en-US"/>
              <a:t>个以上的输入，包括边缘情况，并作为验证代码解决方案正确性的综合测试。然后，将代码解决方案与测试输入函数连接起来，并在沙箱中执行它们，以获得相应的测试输出。</a:t>
            </a:r>
            <a:r>
              <a:rPr lang="zh-CN" altLang="en-US"/>
              <a:t>接着，向</a:t>
            </a:r>
            <a:r>
              <a:rPr lang="en-US" altLang="zh-CN"/>
              <a:t> DeepSeek-V3-0324 </a:t>
            </a:r>
            <a:r>
              <a:rPr lang="zh-CN" altLang="en-US"/>
              <a:t>提供测试输入函数和输出结果，以生成连贯且可验证的测试函数。最后，通过在沙箱中执行代码解决方案以及生成的公共和私有测试函数来验证其正确性。</a:t>
            </a:r>
            <a:endParaRPr lang="zh-CN" altLang="en-US"/>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38730" y="645160"/>
            <a:ext cx="7087235" cy="2829560"/>
          </a:xfrm>
          <a:prstGeom prst="rect">
            <a:avLst/>
          </a:prstGeom>
        </p:spPr>
      </p:pic>
      <p:sp>
        <p:nvSpPr>
          <p:cNvPr id="6" name="文本框 5"/>
          <p:cNvSpPr txBox="1"/>
          <p:nvPr/>
        </p:nvSpPr>
        <p:spPr>
          <a:xfrm>
            <a:off x="423545" y="3886200"/>
            <a:ext cx="11610340" cy="1198880"/>
          </a:xfrm>
          <a:prstGeom prst="rect">
            <a:avLst/>
          </a:prstGeom>
          <a:noFill/>
        </p:spPr>
        <p:txBody>
          <a:bodyPr wrap="square" rtlCol="0">
            <a:spAutoFit/>
          </a:bodyPr>
          <a:p>
            <a:r>
              <a:rPr lang="en-US"/>
              <a:t>3.</a:t>
            </a:r>
            <a:r>
              <a:rPr lang="zh-CN" altLang="en-US"/>
              <a:t>生成编程</a:t>
            </a:r>
            <a:r>
              <a:rPr lang="zh-CN" altLang="en-US"/>
              <a:t>问题</a:t>
            </a:r>
            <a:endParaRPr lang="zh-CN" altLang="en-US"/>
          </a:p>
          <a:p>
            <a:r>
              <a:rPr lang="zh-CN" altLang="en-US"/>
              <a:t>根据语言规范、问题描述、函数</a:t>
            </a:r>
            <a:r>
              <a:rPr lang="en-US" altLang="zh-CN"/>
              <a:t>/</a:t>
            </a:r>
            <a:r>
              <a:rPr lang="zh-CN" altLang="en-US"/>
              <a:t>类命名、输入输出格式、使用范例和无解题提示这</a:t>
            </a:r>
            <a:r>
              <a:rPr lang="en-US" altLang="zh-CN"/>
              <a:t>6</a:t>
            </a:r>
            <a:r>
              <a:rPr lang="zh-CN" altLang="en-US"/>
              <a:t>条指导原则，提示</a:t>
            </a:r>
            <a:r>
              <a:rPr lang="en-US" altLang="zh-CN"/>
              <a:t> DeepSeek-V3-0324 </a:t>
            </a:r>
            <a:r>
              <a:rPr lang="zh-CN" altLang="en-US"/>
              <a:t>基于代码解决方案（带有适当的注释）和相应的测试函数，生成高质量的编程问题，同时将公共测试函数嵌入为示例用法。</a:t>
            </a:r>
            <a:endParaRPr lang="zh-CN" altLang="en-US"/>
          </a:p>
        </p:txBody>
      </p:sp>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538730" y="645160"/>
            <a:ext cx="7087235" cy="2829560"/>
          </a:xfrm>
          <a:prstGeom prst="rect">
            <a:avLst/>
          </a:prstGeom>
        </p:spPr>
      </p:pic>
      <p:sp>
        <p:nvSpPr>
          <p:cNvPr id="6" name="文本框 5"/>
          <p:cNvSpPr txBox="1"/>
          <p:nvPr/>
        </p:nvSpPr>
        <p:spPr>
          <a:xfrm>
            <a:off x="423545" y="3886200"/>
            <a:ext cx="11610340" cy="2584450"/>
          </a:xfrm>
          <a:prstGeom prst="rect">
            <a:avLst/>
          </a:prstGeom>
          <a:noFill/>
        </p:spPr>
        <p:txBody>
          <a:bodyPr wrap="square" rtlCol="0">
            <a:spAutoFit/>
          </a:bodyPr>
          <a:p>
            <a:r>
              <a:rPr lang="en-US"/>
              <a:t>4.</a:t>
            </a:r>
            <a:r>
              <a:rPr lang="zh-CN" altLang="en-US"/>
              <a:t>数据</a:t>
            </a:r>
            <a:r>
              <a:rPr lang="zh-CN" altLang="en-US"/>
              <a:t>过滤</a:t>
            </a:r>
            <a:endParaRPr lang="zh-CN" altLang="en-US"/>
          </a:p>
          <a:p>
            <a:r>
              <a:rPr lang="zh-CN" altLang="en-US"/>
              <a:t>首先是难度过滤，采用了一个能力适中的代码模型，</a:t>
            </a:r>
            <a:r>
              <a:rPr lang="en-US" altLang="zh-CN"/>
              <a:t>DeepSeek-Coder-V2-Lite</a:t>
            </a:r>
            <a:r>
              <a:rPr lang="zh-CN" altLang="en-US"/>
              <a:t>，来过滤掉过于简单的问题。具体来说，我们使用该模型为每个问题采样十次答案，并通过沙箱执行来验证正确性。在所有十次尝试中都能正确解决的问题将被丢弃。然后为了进一步确保高质量，采用</a:t>
            </a:r>
            <a:r>
              <a:rPr lang="en-US" altLang="zh-CN"/>
              <a:t> DeepSeek-R1-0528 </a:t>
            </a:r>
            <a:r>
              <a:rPr lang="zh-CN" altLang="en-US"/>
              <a:t>来评判每个</a:t>
            </a:r>
            <a:r>
              <a:rPr lang="en-US" altLang="zh-CN"/>
              <a:t> &lt;</a:t>
            </a:r>
            <a:r>
              <a:rPr lang="zh-CN" altLang="en-US"/>
              <a:t>问题，测试函数</a:t>
            </a:r>
            <a:r>
              <a:rPr lang="en-US" altLang="zh-CN"/>
              <a:t>&gt; </a:t>
            </a:r>
            <a:r>
              <a:rPr lang="zh-CN" altLang="en-US"/>
              <a:t>对，基于函数</a:t>
            </a:r>
            <a:r>
              <a:rPr lang="en-US" altLang="zh-CN"/>
              <a:t>/</a:t>
            </a:r>
            <a:r>
              <a:rPr lang="zh-CN" altLang="en-US"/>
              <a:t>类名或签名是否与问题描述相符、测试用例是否涉及随机性或是否不可重现、测试目标是否与问题陈述的目的相符、数值精度是否得到适当处理、异常处理的使用是否会使测试用例失效、测试用例是否检查了超出问题描述范围的需求和测试用例是否全面这七个概念评估测试函数与问题的一致性。最后是对现有数据执行基于多样性的抽样，以构建最终的基准测试。使用</a:t>
            </a:r>
            <a:r>
              <a:rPr lang="en-US" altLang="zh-CN"/>
              <a:t>DeepSeek-V3-0324</a:t>
            </a:r>
            <a:r>
              <a:rPr lang="zh-CN" altLang="en-US"/>
              <a:t>来标记每个问题。然后，按类别将问题划分为不同的池，并执行循环抽样，以确保编程场景的广泛代表性。</a:t>
            </a:r>
            <a:endParaRPr lang="zh-CN" altLang="en-US"/>
          </a:p>
        </p:txBody>
      </p:sp>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452120" y="672465"/>
            <a:ext cx="11268075" cy="6185535"/>
          </a:xfrm>
          <a:prstGeom prst="rect">
            <a:avLst/>
          </a:prstGeom>
          <a:noFill/>
        </p:spPr>
        <p:txBody>
          <a:bodyPr wrap="square" rtlCol="0">
            <a:spAutoFit/>
          </a:bodyPr>
          <a:p>
            <a:r>
              <a:rPr lang="zh-CN" altLang="en-US"/>
              <a:t>本文提出了</a:t>
            </a:r>
            <a:r>
              <a:rPr lang="en-US" altLang="zh-CN"/>
              <a:t> AutoCodeGen</a:t>
            </a:r>
            <a:r>
              <a:rPr lang="zh-CN" altLang="en-US"/>
              <a:t>，一个基于</a:t>
            </a:r>
            <a:r>
              <a:rPr lang="en-US" altLang="zh-CN"/>
              <a:t> LLM-Sandbox </a:t>
            </a:r>
            <a:r>
              <a:rPr lang="zh-CN" altLang="en-US"/>
              <a:t>交互的自动化工作流，用于生成高质量、多语言、高难度的代码生成基准测试数据集。基于此，论文构建了</a:t>
            </a:r>
            <a:r>
              <a:rPr lang="en-US" altLang="zh-CN"/>
              <a:t> AutoCodeBench</a:t>
            </a:r>
            <a:r>
              <a:rPr lang="zh-CN" altLang="en-US"/>
              <a:t>，一个包含</a:t>
            </a:r>
            <a:r>
              <a:rPr lang="en-US" altLang="zh-CN"/>
              <a:t> 3,920 </a:t>
            </a:r>
            <a:r>
              <a:rPr lang="zh-CN" altLang="en-US"/>
              <a:t>个问题、覆盖</a:t>
            </a:r>
            <a:r>
              <a:rPr lang="en-US" altLang="zh-CN"/>
              <a:t> 20 </a:t>
            </a:r>
            <a:r>
              <a:rPr lang="zh-CN" altLang="en-US"/>
              <a:t>种编程语言的综合性基准测试，并发布了其简化版</a:t>
            </a:r>
            <a:r>
              <a:rPr lang="en-US" altLang="zh-CN"/>
              <a:t> AutoCodeBench-Lite </a:t>
            </a:r>
            <a:r>
              <a:rPr lang="zh-CN" altLang="en-US"/>
              <a:t>和专为基础模型设计的</a:t>
            </a:r>
            <a:r>
              <a:rPr lang="en-US" altLang="zh-CN"/>
              <a:t> AutoCodeBench-Complete</a:t>
            </a:r>
            <a:r>
              <a:rPr lang="zh-CN" altLang="en-US"/>
              <a:t>。研究揭示了即使最先进的</a:t>
            </a:r>
            <a:r>
              <a:rPr lang="en-US" altLang="zh-CN"/>
              <a:t> LLM </a:t>
            </a:r>
            <a:r>
              <a:rPr lang="zh-CN" altLang="en-US"/>
              <a:t>在复杂、多样化的多语言和多逻辑编程任务中仍面临挑战。论文还开源了一个支持</a:t>
            </a:r>
            <a:r>
              <a:rPr lang="en-US" altLang="zh-CN"/>
              <a:t> 20 </a:t>
            </a:r>
            <a:r>
              <a:rPr lang="zh-CN" altLang="en-US"/>
              <a:t>多种编程语言的多语言沙盒。</a:t>
            </a:r>
            <a:endParaRPr lang="zh-CN" altLang="en-US"/>
          </a:p>
          <a:p>
            <a:endParaRPr lang="en-US" altLang="zh-CN"/>
          </a:p>
          <a:p>
            <a:r>
              <a:rPr lang="zh-CN" altLang="en-US"/>
              <a:t>局限性：</a:t>
            </a:r>
            <a:endParaRPr lang="en-US" altLang="zh-CN"/>
          </a:p>
          <a:p>
            <a:pPr marL="342900" indent="-342900">
              <a:buAutoNum type="arabicPeriod"/>
            </a:pPr>
            <a:r>
              <a:rPr lang="en-US" altLang="zh-CN"/>
              <a:t>AI </a:t>
            </a:r>
            <a:r>
              <a:rPr lang="zh-CN" altLang="en-US"/>
              <a:t>生成内容的质量不确定性：</a:t>
            </a:r>
            <a:r>
              <a:rPr lang="en-US" altLang="zh-CN"/>
              <a:t> </a:t>
            </a:r>
            <a:r>
              <a:rPr lang="zh-CN" altLang="en-US"/>
              <a:t>尽管采用了</a:t>
            </a:r>
            <a:r>
              <a:rPr lang="en-US" altLang="zh-CN"/>
              <a:t> LLM-as-Critic </a:t>
            </a:r>
            <a:r>
              <a:rPr lang="zh-CN" altLang="en-US"/>
              <a:t>和多阶段过滤策略，但由于</a:t>
            </a:r>
            <a:r>
              <a:rPr lang="en-US" altLang="zh-CN"/>
              <a:t> LLM </a:t>
            </a:r>
            <a:r>
              <a:rPr lang="zh-CN" altLang="en-US"/>
              <a:t>无法保证</a:t>
            </a:r>
            <a:r>
              <a:rPr lang="en-US" altLang="zh-CN"/>
              <a:t> 100% </a:t>
            </a:r>
            <a:r>
              <a:rPr lang="zh-CN" altLang="en-US"/>
              <a:t>准确性，</a:t>
            </a:r>
            <a:r>
              <a:rPr lang="en-US" altLang="zh-CN"/>
              <a:t>AutoCodeBench </a:t>
            </a:r>
            <a:r>
              <a:rPr lang="zh-CN" altLang="en-US"/>
              <a:t>的整体质量仍存在不确定性，需要人工验证。</a:t>
            </a:r>
            <a:endParaRPr lang="zh-CN" altLang="en-US"/>
          </a:p>
          <a:p>
            <a:pPr marL="342900" indent="-342900">
              <a:buAutoNum type="arabicPeriod"/>
            </a:pPr>
            <a:r>
              <a:rPr lang="zh-CN" altLang="en-US"/>
              <a:t>潜在的模型偏见：</a:t>
            </a:r>
            <a:r>
              <a:rPr lang="en-US" altLang="zh-CN"/>
              <a:t> </a:t>
            </a:r>
            <a:r>
              <a:rPr lang="zh-CN" altLang="en-US"/>
              <a:t>在数据生成过程中，由于仅使用</a:t>
            </a:r>
            <a:r>
              <a:rPr lang="en-US" altLang="zh-CN"/>
              <a:t> DeepSeek </a:t>
            </a:r>
            <a:r>
              <a:rPr lang="zh-CN" altLang="en-US"/>
              <a:t>系列模型进行代码生成和批判，可能引入对</a:t>
            </a:r>
            <a:r>
              <a:rPr lang="en-US" altLang="zh-CN"/>
              <a:t> DeepSeek </a:t>
            </a:r>
            <a:r>
              <a:rPr lang="zh-CN" altLang="en-US"/>
              <a:t>家族的偏向性偏见，尽管论文声称影响最小。</a:t>
            </a:r>
            <a:endParaRPr lang="zh-CN" altLang="en-US"/>
          </a:p>
          <a:p>
            <a:pPr marL="342900" indent="-342900">
              <a:buAutoNum type="arabicPeriod"/>
            </a:pPr>
            <a:r>
              <a:rPr lang="zh-CN" altLang="en-US"/>
              <a:t>对低资源语言的过滤能力不足：</a:t>
            </a:r>
            <a:r>
              <a:rPr lang="en-US" altLang="zh-CN"/>
              <a:t> </a:t>
            </a:r>
            <a:r>
              <a:rPr lang="zh-CN" altLang="en-US"/>
              <a:t>用于过滤简单问题的</a:t>
            </a:r>
            <a:r>
              <a:rPr lang="en-US" altLang="zh-CN"/>
              <a:t> DeepSeek-Coder-V2-Lite </a:t>
            </a:r>
            <a:r>
              <a:rPr lang="zh-CN" altLang="en-US"/>
              <a:t>模型在处理低资源语言时能力有限，导致这些语言在过滤后仍可能包含较多简单问题，影响对顶尖模型在这些语言上性能差异的评估。</a:t>
            </a:r>
            <a:endParaRPr lang="zh-CN" altLang="en-US"/>
          </a:p>
          <a:p>
            <a:endParaRPr lang="zh-CN" altLang="en-US"/>
          </a:p>
          <a:p>
            <a:r>
              <a:rPr lang="zh-CN" altLang="en-US"/>
              <a:t>未来的工作：</a:t>
            </a:r>
            <a:endParaRPr lang="en-US" altLang="zh-CN"/>
          </a:p>
          <a:p>
            <a:pPr marL="342900" indent="-342900">
              <a:buAutoNum type="arabicPeriod"/>
            </a:pPr>
            <a:r>
              <a:rPr lang="zh-CN" altLang="en-US"/>
              <a:t>提升</a:t>
            </a:r>
            <a:r>
              <a:rPr lang="en-US" altLang="zh-CN"/>
              <a:t> LLM </a:t>
            </a:r>
            <a:r>
              <a:rPr lang="zh-CN" altLang="en-US"/>
              <a:t>处理多逻辑问题的能力：</a:t>
            </a:r>
            <a:r>
              <a:rPr lang="en-US" altLang="zh-CN"/>
              <a:t> </a:t>
            </a:r>
            <a:r>
              <a:rPr lang="zh-CN" altLang="en-US"/>
              <a:t>鉴于当前模型在多逻辑任务上的显著性能下降，未来工作应重点增强</a:t>
            </a:r>
            <a:r>
              <a:rPr lang="en-US" altLang="zh-CN"/>
              <a:t> LLM </a:t>
            </a:r>
            <a:r>
              <a:rPr lang="zh-CN" altLang="en-US"/>
              <a:t>处理此类复杂问题的能力。</a:t>
            </a:r>
            <a:endParaRPr lang="zh-CN" altLang="en-US"/>
          </a:p>
          <a:p>
            <a:pPr marL="342900" indent="-342900">
              <a:buAutoNum type="arabicPeriod"/>
            </a:pPr>
            <a:r>
              <a:rPr lang="zh-CN" altLang="en-US"/>
              <a:t>改进数据生成和过滤机制：</a:t>
            </a:r>
            <a:r>
              <a:rPr lang="en-US" altLang="zh-CN"/>
              <a:t> </a:t>
            </a:r>
            <a:r>
              <a:rPr lang="zh-CN" altLang="en-US"/>
              <a:t>持续优化</a:t>
            </a:r>
            <a:r>
              <a:rPr lang="en-US" altLang="zh-CN"/>
              <a:t> AutoCodeGen </a:t>
            </a:r>
            <a:r>
              <a:rPr lang="zh-CN" altLang="en-US"/>
              <a:t>工作流，进一步减少人工验证需求，提高生成内容的准确性，并减轻潜在的模型偏见。</a:t>
            </a:r>
            <a:endParaRPr lang="zh-CN" altLang="en-US"/>
          </a:p>
          <a:p>
            <a:pPr marL="342900" indent="-342900">
              <a:buAutoNum type="arabicPeriod"/>
            </a:pPr>
            <a:r>
              <a:rPr lang="zh-CN" altLang="en-US"/>
              <a:t>扩展基准测试的覆盖范围：</a:t>
            </a:r>
            <a:r>
              <a:rPr lang="en-US" altLang="zh-CN"/>
              <a:t> </a:t>
            </a:r>
            <a:r>
              <a:rPr lang="zh-CN" altLang="en-US"/>
              <a:t>探索将</a:t>
            </a:r>
            <a:r>
              <a:rPr lang="en-US" altLang="zh-CN"/>
              <a:t> AutoCodeGen </a:t>
            </a:r>
            <a:r>
              <a:rPr lang="zh-CN" altLang="en-US"/>
              <a:t>应用于合成高质量训练数据，并可能扩展到更多编程语言或更复杂的编程场景。</a:t>
            </a: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31875" y="211455"/>
            <a:ext cx="10005060" cy="2842260"/>
          </a:xfrm>
          <a:prstGeom prst="rect">
            <a:avLst/>
          </a:prstGeom>
        </p:spPr>
      </p:pic>
      <p:sp>
        <p:nvSpPr>
          <p:cNvPr id="5" name="文本框 4"/>
          <p:cNvSpPr txBox="1"/>
          <p:nvPr/>
        </p:nvSpPr>
        <p:spPr>
          <a:xfrm>
            <a:off x="688340" y="3255645"/>
            <a:ext cx="10946765" cy="2584450"/>
          </a:xfrm>
          <a:prstGeom prst="rect">
            <a:avLst/>
          </a:prstGeom>
          <a:noFill/>
        </p:spPr>
        <p:txBody>
          <a:bodyPr wrap="square" rtlCol="0">
            <a:spAutoFit/>
          </a:bodyPr>
          <a:p>
            <a:r>
              <a:rPr lang="zh-CN" altLang="en-US"/>
              <a:t>解决的问题：创建一个能够动态、大规模地生成高质量、污染抵抗的编程问题和测试用例的框架，从而为</a:t>
            </a:r>
            <a:r>
              <a:rPr lang="en-US" altLang="zh-CN"/>
              <a:t>LLM</a:t>
            </a:r>
            <a:r>
              <a:rPr lang="zh-CN" altLang="en-US"/>
              <a:t>在代码生成领域的评估提供一个更公平、更可靠、更具挑战性的基准。</a:t>
            </a:r>
            <a:r>
              <a:rPr lang="en-US" altLang="zh-CN"/>
              <a:t> </a:t>
            </a:r>
            <a:r>
              <a:rPr lang="zh-CN" altLang="en-US"/>
              <a:t>它将评估范式从静态、人工编写转向动态、智能生成，以更好地衡量</a:t>
            </a:r>
            <a:r>
              <a:rPr lang="en-US" altLang="zh-CN"/>
              <a:t>LLM</a:t>
            </a:r>
            <a:r>
              <a:rPr lang="zh-CN" altLang="en-US"/>
              <a:t>的真实泛化能力。</a:t>
            </a:r>
            <a:endParaRPr lang="zh-CN" altLang="en-US"/>
          </a:p>
          <a:p>
            <a:endParaRPr lang="zh-CN" altLang="en-US"/>
          </a:p>
          <a:p>
            <a:endParaRPr lang="zh-CN" altLang="en-US"/>
          </a:p>
          <a:p>
            <a:r>
              <a:rPr lang="zh-CN" altLang="en-US"/>
              <a:t>现有研究的局限性：现有的静态基准测试容易导致</a:t>
            </a:r>
            <a:r>
              <a:rPr lang="en-US" altLang="zh-CN"/>
              <a:t>LLMs</a:t>
            </a:r>
            <a:r>
              <a:rPr lang="zh-CN" altLang="en-US"/>
              <a:t>通过记忆训练数据而非真正推理来通过评估，从而无法准确衡量模型的泛化能力。同时，这些基准高度依赖耗时且昂贵的人工编写问题，导致其更新速度慢，难以大规模扩展以跟上</a:t>
            </a:r>
            <a:r>
              <a:rPr lang="en-US" altLang="zh-CN"/>
              <a:t>LLMs</a:t>
            </a:r>
            <a:r>
              <a:rPr lang="zh-CN" altLang="en-US"/>
              <a:t>的快速发展。此外，为新问题生成高质量且无预设标准答案的测试用例也是一个难题，使得评估的可靠性和覆盖率受到限制。</a:t>
            </a:r>
            <a:endParaRPr lang="zh-CN" altLang="en-US"/>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Unicode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73405" y="910590"/>
            <a:ext cx="11282680" cy="2306955"/>
          </a:xfrm>
          <a:prstGeom prst="rect">
            <a:avLst/>
          </a:prstGeom>
          <a:noFill/>
        </p:spPr>
        <p:txBody>
          <a:bodyPr wrap="square" rtlCol="0">
            <a:spAutoFit/>
          </a:bodyPr>
          <a:p>
            <a:r>
              <a:rPr lang="en-US" altLang="zh-CN"/>
              <a:t>1.</a:t>
            </a:r>
            <a:r>
              <a:rPr lang="zh-CN" altLang="en-US"/>
              <a:t>问题</a:t>
            </a:r>
            <a:r>
              <a:rPr lang="zh-CN" altLang="en-US"/>
              <a:t>生成</a:t>
            </a:r>
            <a:endParaRPr lang="zh-CN" altLang="en-US"/>
          </a:p>
          <a:p>
            <a:endParaRPr lang="zh-CN" altLang="en-US"/>
          </a:p>
          <a:p>
            <a:r>
              <a:rPr lang="zh-CN" altLang="en-US"/>
              <a:t>受生物进化启发，通过三种互补的策略从现有</a:t>
            </a:r>
            <a:r>
              <a:rPr lang="en-US" altLang="zh-CN"/>
              <a:t>“</a:t>
            </a:r>
            <a:r>
              <a:rPr lang="zh-CN" altLang="en-US"/>
              <a:t>种子问题</a:t>
            </a:r>
            <a:r>
              <a:rPr lang="en-US" altLang="zh-CN"/>
              <a:t>”</a:t>
            </a:r>
            <a:r>
              <a:rPr lang="zh-CN" altLang="en-US"/>
              <a:t>集合中创建新任务。一是单问题扩展，通过修改单个种子问题来增加其复杂性，例如收紧约束、改变输入格式或添加附加条件。二是同类型融合，融合两个共享相同算法标签（例如，哈希表）的种子问题。</a:t>
            </a:r>
            <a:r>
              <a:rPr lang="en-US" altLang="zh-CN"/>
              <a:t>LLM </a:t>
            </a:r>
            <a:r>
              <a:rPr lang="zh-CN" altLang="en-US"/>
              <a:t>首先识别两者共享的底层解决方案模式，然后将其实例化为一个具有不同叙述但核心逻辑相同的新问题。三是跨类型融合，融合来自不同算法类别（例如，哈希表和字符串</a:t>
            </a:r>
            <a:r>
              <a:rPr lang="en-US" altLang="zh-CN"/>
              <a:t>/</a:t>
            </a:r>
            <a:r>
              <a:rPr lang="zh-CN" altLang="en-US"/>
              <a:t>动态规划）的两个种子问题。</a:t>
            </a:r>
            <a:r>
              <a:rPr lang="en-US" altLang="zh-CN"/>
              <a:t>LLM </a:t>
            </a:r>
            <a:r>
              <a:rPr lang="zh-CN" altLang="en-US"/>
              <a:t>识别一个</a:t>
            </a:r>
            <a:r>
              <a:rPr lang="en-US" altLang="zh-CN"/>
              <a:t>“</a:t>
            </a:r>
            <a:r>
              <a:rPr lang="zh-CN" altLang="en-US"/>
              <a:t>桥接概念</a:t>
            </a:r>
            <a:r>
              <a:rPr lang="en-US" altLang="zh-CN"/>
              <a:t>”</a:t>
            </a:r>
            <a:r>
              <a:rPr lang="zh-CN" altLang="en-US"/>
              <a:t>来连接这两个问题，从而生成一个需要结合多种技能的复合问题。</a:t>
            </a:r>
            <a:endParaRPr lang="zh-CN" altLang="en-US"/>
          </a:p>
        </p:txBody>
      </p:sp>
      <p:pic>
        <p:nvPicPr>
          <p:cNvPr id="2" name="图片 1"/>
          <p:cNvPicPr>
            <a:picLocks noChangeAspect="1"/>
          </p:cNvPicPr>
          <p:nvPr/>
        </p:nvPicPr>
        <p:blipFill>
          <a:blip r:embed="rId1"/>
          <a:stretch>
            <a:fillRect/>
          </a:stretch>
        </p:blipFill>
        <p:spPr>
          <a:xfrm>
            <a:off x="2346325" y="3217545"/>
            <a:ext cx="7195185" cy="3493135"/>
          </a:xfrm>
          <a:prstGeom prst="rect">
            <a:avLst/>
          </a:prstGeom>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Unicode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73405" y="910590"/>
            <a:ext cx="11282680" cy="2030095"/>
          </a:xfrm>
          <a:prstGeom prst="rect">
            <a:avLst/>
          </a:prstGeom>
          <a:noFill/>
        </p:spPr>
        <p:txBody>
          <a:bodyPr wrap="square" rtlCol="0">
            <a:spAutoFit/>
          </a:bodyPr>
          <a:p>
            <a:r>
              <a:rPr lang="en-US"/>
              <a:t>2.1 </a:t>
            </a:r>
            <a:r>
              <a:rPr lang="zh-CN" altLang="en-US"/>
              <a:t>测试用例输入</a:t>
            </a:r>
            <a:r>
              <a:rPr lang="zh-CN" altLang="en-US"/>
              <a:t>生成</a:t>
            </a:r>
            <a:endParaRPr lang="zh-CN" altLang="en-US"/>
          </a:p>
          <a:p>
            <a:endParaRPr lang="zh-CN" altLang="en-US"/>
          </a:p>
          <a:p>
            <a:r>
              <a:rPr lang="zh-CN" altLang="en-US"/>
              <a:t>通过</a:t>
            </a:r>
            <a:r>
              <a:rPr lang="en-US" altLang="zh-CN"/>
              <a:t> LLM </a:t>
            </a:r>
            <a:r>
              <a:rPr lang="zh-CN" altLang="en-US"/>
              <a:t>从三个互补来源生成多样化输入。一是随机生成，广泛采样有效输入空间，确保覆盖小规模和大规模实例。二是对抗性生成，针对边界条件和最坏情况，探查算法的鲁棒性和效率。三是</a:t>
            </a:r>
            <a:r>
              <a:rPr lang="en-US" altLang="zh-CN"/>
              <a:t>LLM</a:t>
            </a:r>
            <a:r>
              <a:rPr lang="zh-CN" altLang="en-US"/>
              <a:t>合成，生成小规模但具有挑战性的输入，旨在暴露细微的、难以发现的故障模式。然后，所有生成的</a:t>
            </a:r>
            <a:r>
              <a:rPr lang="zh-CN" altLang="en-US"/>
              <a:t>输入都通过验证器</a:t>
            </a:r>
            <a:r>
              <a:rPr lang="en-US" altLang="zh-CN"/>
              <a:t> </a:t>
            </a:r>
            <a:endParaRPr lang="en-US" altLang="zh-CN"/>
          </a:p>
          <a:p>
            <a:r>
              <a:rPr lang="en-US" altLang="zh-CN"/>
              <a:t>V</a:t>
            </a:r>
            <a:r>
              <a:rPr lang="zh-CN" altLang="en-US"/>
              <a:t>进行验证，确保符合问题约束。最终测试套件包含</a:t>
            </a:r>
            <a:r>
              <a:rPr lang="en-US" altLang="zh-CN"/>
              <a:t> 50 </a:t>
            </a:r>
            <a:r>
              <a:rPr lang="zh-CN" altLang="en-US"/>
              <a:t>个测试用例，固定比例为</a:t>
            </a:r>
            <a:r>
              <a:rPr lang="en-US" altLang="zh-CN"/>
              <a:t> 20 </a:t>
            </a:r>
            <a:r>
              <a:rPr lang="zh-CN" altLang="en-US"/>
              <a:t>个随机、</a:t>
            </a:r>
            <a:r>
              <a:rPr lang="en-US" altLang="zh-CN"/>
              <a:t>20 </a:t>
            </a:r>
            <a:r>
              <a:rPr lang="zh-CN" altLang="en-US"/>
              <a:t>个对抗性和</a:t>
            </a:r>
            <a:r>
              <a:rPr lang="en-US" altLang="zh-CN"/>
              <a:t> 10 </a:t>
            </a:r>
            <a:r>
              <a:rPr lang="zh-CN" altLang="en-US"/>
              <a:t>个</a:t>
            </a:r>
            <a:r>
              <a:rPr lang="en-US" altLang="zh-CN"/>
              <a:t> LLM </a:t>
            </a:r>
            <a:r>
              <a:rPr lang="zh-CN" altLang="en-US"/>
              <a:t>合成输入。</a:t>
            </a:r>
            <a:endParaRPr lang="zh-CN" altLang="en-US"/>
          </a:p>
        </p:txBody>
      </p:sp>
      <p:pic>
        <p:nvPicPr>
          <p:cNvPr id="3" name="图片 2"/>
          <p:cNvPicPr>
            <a:picLocks noChangeAspect="1"/>
          </p:cNvPicPr>
          <p:nvPr/>
        </p:nvPicPr>
        <p:blipFill>
          <a:blip r:embed="rId1"/>
          <a:stretch>
            <a:fillRect/>
          </a:stretch>
        </p:blipFill>
        <p:spPr>
          <a:xfrm>
            <a:off x="1276350" y="2940685"/>
            <a:ext cx="8943975" cy="3690620"/>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Unicode</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73405" y="910590"/>
            <a:ext cx="11282680" cy="3415030"/>
          </a:xfrm>
          <a:prstGeom prst="rect">
            <a:avLst/>
          </a:prstGeom>
          <a:noFill/>
        </p:spPr>
        <p:txBody>
          <a:bodyPr wrap="square" rtlCol="0">
            <a:spAutoFit/>
          </a:bodyPr>
          <a:p>
            <a:r>
              <a:rPr lang="en-US"/>
              <a:t>2.2 </a:t>
            </a:r>
            <a:r>
              <a:rPr lang="zh-CN" altLang="en-US"/>
              <a:t>测试用例输</a:t>
            </a:r>
            <a:r>
              <a:rPr lang="zh-CN" altLang="en-US"/>
              <a:t>出生成</a:t>
            </a:r>
            <a:endParaRPr lang="zh-CN" altLang="en-US"/>
          </a:p>
          <a:p>
            <a:endParaRPr lang="zh-CN" altLang="en-US"/>
          </a:p>
          <a:p>
            <a:r>
              <a:rPr lang="zh-CN" altLang="en-US"/>
              <a:t>对于小规模输入，首先通过</a:t>
            </a:r>
            <a:r>
              <a:rPr lang="en-US" altLang="zh-CN"/>
              <a:t> LLM </a:t>
            </a:r>
            <a:r>
              <a:rPr lang="zh-CN" altLang="en-US"/>
              <a:t>生成一个暴力求解器，用这个暴力求解器运行测试输入，创建一组可信的真实输出。然后，提示</a:t>
            </a:r>
            <a:r>
              <a:rPr lang="en-US" altLang="zh-CN"/>
              <a:t>LLM </a:t>
            </a:r>
            <a:r>
              <a:rPr lang="zh-CN" altLang="en-US"/>
              <a:t>生成多个优化候选解决方案，只有当这些候选解决方案在所有小规模输入上正确重现暴力求解器的输出时，才被纳入</a:t>
            </a:r>
            <a:r>
              <a:rPr lang="en-US" altLang="zh-CN"/>
              <a:t>“</a:t>
            </a:r>
            <a:r>
              <a:rPr lang="zh-CN" altLang="en-US"/>
              <a:t>可信求解器池</a:t>
            </a:r>
            <a:r>
              <a:rPr lang="en-US" altLang="zh-CN"/>
              <a:t>”</a:t>
            </a:r>
            <a:r>
              <a:rPr lang="zh-CN" altLang="en-US"/>
              <a:t>。</a:t>
            </a:r>
            <a:endParaRPr lang="zh-CN" altLang="en-US"/>
          </a:p>
          <a:p>
            <a:endParaRPr lang="zh-CN" altLang="en-US"/>
          </a:p>
          <a:p>
            <a:r>
              <a:rPr lang="zh-CN" altLang="en-US"/>
              <a:t>对于大规模输入，由于暴力求解器不可行，</a:t>
            </a:r>
            <a:r>
              <a:rPr lang="en-US" altLang="zh-CN"/>
              <a:t>UniCode </a:t>
            </a:r>
            <a:r>
              <a:rPr lang="zh-CN" altLang="en-US"/>
              <a:t>利用可信求解器池中的</a:t>
            </a:r>
            <a:r>
              <a:rPr lang="en-US" altLang="zh-CN"/>
              <a:t>N </a:t>
            </a:r>
            <a:r>
              <a:rPr lang="zh-CN" altLang="en-US"/>
              <a:t>个高效求解器。对于每个大规模输入，运行所有</a:t>
            </a:r>
            <a:r>
              <a:rPr lang="en-US" altLang="zh-CN"/>
              <a:t>N</a:t>
            </a:r>
            <a:r>
              <a:rPr lang="zh-CN" altLang="en-US"/>
              <a:t>个求解器并收集其输出。最终的真实输出由严格的多数投票</a:t>
            </a:r>
            <a:r>
              <a:rPr lang="zh-CN" altLang="en-US"/>
              <a:t>决定。</a:t>
            </a:r>
            <a:endParaRPr lang="zh-CN" altLang="en-US"/>
          </a:p>
          <a:p>
            <a:endParaRPr lang="zh-CN" altLang="en-US"/>
          </a:p>
          <a:p>
            <a:r>
              <a:rPr lang="zh-CN" altLang="en-US"/>
              <a:t>如果没有任何一个输出达到严格多数，该输入将被标记为需要裁决。系统识别出现频率最高的前两个输出并将其与问题描述和输入一起呈现给一个强大的</a:t>
            </a:r>
            <a:r>
              <a:rPr lang="en-US" altLang="zh-CN"/>
              <a:t> LLM</a:t>
            </a:r>
            <a:r>
              <a:rPr lang="zh-CN" altLang="en-US"/>
              <a:t>（例如</a:t>
            </a:r>
            <a:r>
              <a:rPr lang="en-US" altLang="zh-CN"/>
              <a:t> o4-mini</a:t>
            </a:r>
            <a:r>
              <a:rPr lang="zh-CN" altLang="en-US"/>
              <a:t>）。</a:t>
            </a:r>
            <a:r>
              <a:rPr lang="en-US" altLang="zh-CN"/>
              <a:t>LLM </a:t>
            </a:r>
            <a:r>
              <a:rPr lang="zh-CN" altLang="en-US"/>
              <a:t>负责分析并裁决哪个输出是正确的。如果</a:t>
            </a:r>
            <a:r>
              <a:rPr lang="en-US" altLang="zh-CN"/>
              <a:t> LLM </a:t>
            </a:r>
            <a:r>
              <a:rPr lang="zh-CN" altLang="en-US"/>
              <a:t>做出决定，其选择的输出被接受为真实答案；否则，该输入从最终测试集中移除以保持完整性。</a:t>
            </a:r>
            <a:endParaRPr lang="zh-CN" altLang="en-US"/>
          </a:p>
        </p:txBody>
      </p:sp>
      <p:pic>
        <p:nvPicPr>
          <p:cNvPr id="3" name="图片 2"/>
          <p:cNvPicPr>
            <a:picLocks noChangeAspect="1"/>
          </p:cNvPicPr>
          <p:nvPr/>
        </p:nvPicPr>
        <p:blipFill>
          <a:blip r:embed="rId1"/>
          <a:stretch>
            <a:fillRect/>
          </a:stretch>
        </p:blipFill>
        <p:spPr>
          <a:xfrm>
            <a:off x="2743200" y="4413885"/>
            <a:ext cx="5533390" cy="228346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10889615" cy="1876425"/>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利用基于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LLM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的生成器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验证器系统创建了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数据集，该数据集在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原始问题集的基础上替换了更优质的测试用例。为了验证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测试用例的质量，研究人员使用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172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万份带有通过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失败标签的真实提交代码，通过评估真阳性率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(TPR)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和真阴性率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(TNR)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来量化其在区分正确与不正确解决方案方面的准确性，并与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CodeContests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进行了对比。</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91465" y="1876425"/>
            <a:ext cx="4975860" cy="645160"/>
          </a:xfrm>
          <a:prstGeom prst="rect">
            <a:avLst/>
          </a:prstGeom>
          <a:noFill/>
        </p:spPr>
        <p:txBody>
          <a:bodyPr wrap="square" rtlCol="0">
            <a:spAutoFit/>
          </a:bodyPr>
          <a:p>
            <a:r>
              <a:rPr lang="en-US" altLang="zh-CN"/>
              <a:t>RQ2</a:t>
            </a:r>
            <a:r>
              <a:rPr lang="zh-CN" altLang="en-US"/>
              <a:t>：通过</a:t>
            </a:r>
            <a:r>
              <a:rPr lang="en-US" altLang="zh-CN"/>
              <a:t> G-V Agent System </a:t>
            </a:r>
            <a:r>
              <a:rPr lang="zh-CN" altLang="en-US"/>
              <a:t>改进的测试用例，其质量与现有方法相比有何提升？</a:t>
            </a:r>
            <a:endParaRPr lang="zh-CN" altLang="en-US"/>
          </a:p>
        </p:txBody>
      </p:sp>
      <p:pic>
        <p:nvPicPr>
          <p:cNvPr id="3" name="图片 2"/>
          <p:cNvPicPr>
            <a:picLocks noChangeAspect="1"/>
          </p:cNvPicPr>
          <p:nvPr/>
        </p:nvPicPr>
        <p:blipFill>
          <a:blip r:embed="rId1"/>
          <a:stretch>
            <a:fillRect/>
          </a:stretch>
        </p:blipFill>
        <p:spPr>
          <a:xfrm>
            <a:off x="414020" y="2613660"/>
            <a:ext cx="7936230" cy="3766185"/>
          </a:xfrm>
          <a:prstGeom prst="rect">
            <a:avLst/>
          </a:prstGeom>
        </p:spPr>
      </p:pic>
      <p:sp>
        <p:nvSpPr>
          <p:cNvPr id="7" name="文本框 6"/>
          <p:cNvSpPr txBox="1"/>
          <p:nvPr/>
        </p:nvSpPr>
        <p:spPr>
          <a:xfrm>
            <a:off x="8556625" y="2349500"/>
            <a:ext cx="3350260" cy="3969385"/>
          </a:xfrm>
          <a:prstGeom prst="rect">
            <a:avLst/>
          </a:prstGeom>
          <a:noFill/>
        </p:spPr>
        <p:txBody>
          <a:bodyPr wrap="square" rtlCol="0">
            <a:spAutoFit/>
          </a:bodyPr>
          <a:p>
            <a:r>
              <a:rPr lang="zh-CN" altLang="en-US"/>
              <a:t>从结果可以清楚地观察到，在</a:t>
            </a:r>
            <a:r>
              <a:rPr lang="en-US" altLang="zh-CN"/>
              <a:t>CodeContests</a:t>
            </a:r>
            <a:r>
              <a:rPr lang="zh-CN" altLang="en-US"/>
              <a:t>中，有超过</a:t>
            </a:r>
            <a:r>
              <a:rPr lang="en-US" altLang="zh-CN"/>
              <a:t>4000</a:t>
            </a:r>
            <a:r>
              <a:rPr lang="zh-CN" altLang="en-US"/>
              <a:t>个问题的</a:t>
            </a:r>
            <a:r>
              <a:rPr lang="en-US" altLang="zh-CN"/>
              <a:t>TPR≤0.1</a:t>
            </a:r>
            <a:r>
              <a:rPr lang="zh-CN" altLang="en-US"/>
              <a:t>且</a:t>
            </a:r>
            <a:r>
              <a:rPr lang="en-US" altLang="zh-CN"/>
              <a:t>TNR≥0.9</a:t>
            </a:r>
            <a:r>
              <a:rPr lang="zh-CN" altLang="en-US"/>
              <a:t>，这表明这些问题错误地将几乎所有正确的提交分类为不正确的，使得这些问题实际上不可能解决，并且不能用于训练。而</a:t>
            </a:r>
            <a:r>
              <a:rPr lang="en-US" altLang="zh-CN"/>
              <a:t>Agent System</a:t>
            </a:r>
            <a:r>
              <a:rPr lang="zh-CN" altLang="en-US"/>
              <a:t>可以更好地确保测试用例的正确性，并为多解问题提供自定义的检查器，因此类似的现象并不那么突出。</a:t>
            </a:r>
            <a:endParaRPr lang="zh-CN" altLang="en-US"/>
          </a:p>
          <a:p>
            <a:r>
              <a:rPr lang="zh-CN" altLang="en-US"/>
              <a:t>并且随着测试用例数量的增加（从</a:t>
            </a:r>
            <a:r>
              <a:rPr lang="en-US" altLang="zh-CN"/>
              <a:t>1</a:t>
            </a:r>
            <a:r>
              <a:rPr lang="zh-CN" altLang="en-US"/>
              <a:t>倍到</a:t>
            </a:r>
            <a:r>
              <a:rPr lang="en-US" altLang="zh-CN"/>
              <a:t>5</a:t>
            </a:r>
            <a:r>
              <a:rPr lang="zh-CN" altLang="en-US"/>
              <a:t>倍），整体评估准确率有所提高。</a:t>
            </a:r>
            <a:endParaRPr lang="zh-CN" altLang="en-US"/>
          </a:p>
        </p:txBody>
      </p:sp>
    </p:spTree>
    <p:custDataLst>
      <p:tags r:id="rId2"/>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实验：</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559435" y="1061085"/>
            <a:ext cx="10834370" cy="1476375"/>
          </a:xfrm>
          <a:prstGeom prst="rect">
            <a:avLst/>
          </a:prstGeom>
          <a:noFill/>
        </p:spPr>
        <p:txBody>
          <a:bodyPr wrap="square" rtlCol="0">
            <a:spAutoFit/>
          </a:bodyPr>
          <a:p>
            <a:r>
              <a:rPr lang="en-US" altLang="zh-CN"/>
              <a:t>1.</a:t>
            </a:r>
            <a:r>
              <a:rPr lang="zh-CN" altLang="en-US"/>
              <a:t>评估生成问题的</a:t>
            </a:r>
            <a:r>
              <a:rPr lang="zh-CN" altLang="en-US"/>
              <a:t>质量</a:t>
            </a:r>
            <a:endParaRPr lang="zh-CN" altLang="en-US"/>
          </a:p>
          <a:p>
            <a:endParaRPr lang="zh-CN" altLang="en-US"/>
          </a:p>
          <a:p>
            <a:r>
              <a:rPr lang="zh-CN" altLang="en-US"/>
              <a:t>通过盲评研究评估清晰度和可解性。五位经验丰富的注释者（具有竞争力的程序员</a:t>
            </a:r>
            <a:r>
              <a:rPr lang="en-US" altLang="zh-CN"/>
              <a:t>/</a:t>
            </a:r>
            <a:r>
              <a:rPr lang="zh-CN" altLang="en-US"/>
              <a:t>算法工程师，</a:t>
            </a:r>
            <a:r>
              <a:rPr lang="en-US" altLang="zh-CN"/>
              <a:t>≥5</a:t>
            </a:r>
            <a:r>
              <a:rPr lang="zh-CN" altLang="en-US"/>
              <a:t>年经验）独立评估来自</a:t>
            </a:r>
            <a:r>
              <a:rPr lang="en-US" altLang="zh-CN"/>
              <a:t>492</a:t>
            </a:r>
            <a:r>
              <a:rPr lang="zh-CN" altLang="en-US"/>
              <a:t>个问题基准的</a:t>
            </a:r>
            <a:r>
              <a:rPr lang="en-US" altLang="zh-CN"/>
              <a:t>50</a:t>
            </a:r>
            <a:r>
              <a:rPr lang="zh-CN" altLang="en-US"/>
              <a:t>个均匀随机样本问题。结果是：在评估的</a:t>
            </a:r>
            <a:r>
              <a:rPr lang="en-US" altLang="zh-CN"/>
              <a:t>50</a:t>
            </a:r>
            <a:r>
              <a:rPr lang="zh-CN" altLang="en-US"/>
              <a:t>个问题中，可解率达到</a:t>
            </a:r>
            <a:r>
              <a:rPr lang="en-US" altLang="zh-CN"/>
              <a:t>98.0%</a:t>
            </a:r>
            <a:r>
              <a:rPr lang="zh-CN" altLang="en-US"/>
              <a:t>。与人类评估者的平均互评者信度为</a:t>
            </a:r>
            <a:r>
              <a:rPr lang="en-US" altLang="zh-CN"/>
              <a:t>92.3%</a:t>
            </a:r>
            <a:r>
              <a:rPr lang="zh-CN" altLang="en-US"/>
              <a:t>，表明问题陈述清晰且对专家读者来说表述良好。</a:t>
            </a:r>
            <a:endParaRPr lang="zh-CN" altLang="en-US"/>
          </a:p>
        </p:txBody>
      </p:sp>
      <p:sp>
        <p:nvSpPr>
          <p:cNvPr id="6" name="文本框 5"/>
          <p:cNvSpPr txBox="1"/>
          <p:nvPr/>
        </p:nvSpPr>
        <p:spPr>
          <a:xfrm>
            <a:off x="635635" y="3004185"/>
            <a:ext cx="10783570" cy="2030095"/>
          </a:xfrm>
          <a:prstGeom prst="rect">
            <a:avLst/>
          </a:prstGeom>
          <a:noFill/>
        </p:spPr>
        <p:txBody>
          <a:bodyPr wrap="square" rtlCol="0">
            <a:spAutoFit/>
          </a:bodyPr>
          <a:p>
            <a:r>
              <a:rPr lang="en-US" altLang="zh-CN"/>
              <a:t>2.</a:t>
            </a:r>
            <a:r>
              <a:rPr lang="zh-CN" altLang="en-US"/>
              <a:t>评估测试用例的</a:t>
            </a:r>
            <a:r>
              <a:rPr lang="zh-CN" altLang="en-US"/>
              <a:t>质量</a:t>
            </a:r>
            <a:endParaRPr lang="zh-CN" altLang="en-US"/>
          </a:p>
          <a:p>
            <a:endParaRPr lang="zh-CN" altLang="en-US"/>
          </a:p>
          <a:p>
            <a:r>
              <a:rPr lang="zh-CN" altLang="en-US"/>
              <a:t>通过正确性（</a:t>
            </a:r>
            <a:r>
              <a:rPr lang="en-US" altLang="zh-CN"/>
              <a:t>Correctness</a:t>
            </a:r>
            <a:r>
              <a:rPr lang="zh-CN" altLang="en-US"/>
              <a:t>）和覆盖率（</a:t>
            </a:r>
            <a:r>
              <a:rPr lang="en-US" altLang="zh-CN"/>
              <a:t>Coverage</a:t>
            </a:r>
            <a:r>
              <a:rPr lang="zh-CN" altLang="en-US"/>
              <a:t>）两个关键指标来评估测试用例的质量。正确性衡量的是测试套件接受有效解决方案的能力（即正确提交通过所有测试用例的比例），而覆盖率则衡量其拒绝无效解决方案的能力（即错误提交未通过</a:t>
            </a:r>
            <a:r>
              <a:rPr lang="zh-CN" altLang="en-US"/>
              <a:t>全部测试用例的比例）。论文的结论是，</a:t>
            </a:r>
            <a:r>
              <a:rPr lang="en-US" altLang="zh-CN"/>
              <a:t>UniCode </a:t>
            </a:r>
            <a:r>
              <a:rPr lang="zh-CN" altLang="en-US"/>
              <a:t>的完整测试用例生成管线显著优于基线方法，在正确性（</a:t>
            </a:r>
            <a:r>
              <a:rPr lang="en-US" altLang="zh-CN"/>
              <a:t>94.5% </a:t>
            </a:r>
            <a:r>
              <a:rPr lang="zh-CN" altLang="en-US"/>
              <a:t>对比基线的</a:t>
            </a:r>
            <a:r>
              <a:rPr lang="en-US" altLang="zh-CN"/>
              <a:t> 86.9%</a:t>
            </a:r>
            <a:r>
              <a:rPr lang="zh-CN" altLang="en-US"/>
              <a:t>）和覆盖率（</a:t>
            </a:r>
            <a:r>
              <a:rPr lang="en-US" altLang="zh-CN"/>
              <a:t>86.0% </a:t>
            </a:r>
            <a:r>
              <a:rPr lang="zh-CN" altLang="en-US"/>
              <a:t>对比基线的</a:t>
            </a:r>
            <a:r>
              <a:rPr lang="en-US" altLang="zh-CN"/>
              <a:t> 80.2%</a:t>
            </a:r>
            <a:r>
              <a:rPr lang="zh-CN" altLang="en-US"/>
              <a:t>）方面都取得了更高的分数。</a:t>
            </a:r>
            <a:endParaRPr lang="zh-CN" altLang="en-US"/>
          </a:p>
        </p:txBody>
      </p:sp>
      <p:pic>
        <p:nvPicPr>
          <p:cNvPr id="7" name="图片 6"/>
          <p:cNvPicPr>
            <a:picLocks noChangeAspect="1"/>
          </p:cNvPicPr>
          <p:nvPr/>
        </p:nvPicPr>
        <p:blipFill>
          <a:blip r:embed="rId1"/>
          <a:stretch>
            <a:fillRect/>
          </a:stretch>
        </p:blipFill>
        <p:spPr>
          <a:xfrm>
            <a:off x="1967230" y="5147945"/>
            <a:ext cx="8018780" cy="1547495"/>
          </a:xfrm>
          <a:prstGeom prst="rect">
            <a:avLst/>
          </a:prstGeom>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p:cNvSpPr txBox="1"/>
          <p:nvPr/>
        </p:nvSpPr>
        <p:spPr>
          <a:xfrm>
            <a:off x="304800" y="916940"/>
            <a:ext cx="11369040" cy="3969385"/>
          </a:xfrm>
          <a:prstGeom prst="rect">
            <a:avLst/>
          </a:prstGeom>
          <a:noFill/>
        </p:spPr>
        <p:txBody>
          <a:bodyPr wrap="square" rtlCol="0">
            <a:spAutoFit/>
          </a:bodyPr>
          <a:p>
            <a:r>
              <a:rPr lang="zh-CN" altLang="en-US"/>
              <a:t>本文介绍了</a:t>
            </a:r>
            <a:r>
              <a:rPr lang="en-US" altLang="zh-CN"/>
              <a:t> UniCode </a:t>
            </a:r>
            <a:r>
              <a:rPr lang="zh-CN" altLang="en-US"/>
              <a:t>框架，旨在自动生成高质量、具有竞争力的编程问题和鲁棒的测试用例。其核心贡献在于：</a:t>
            </a:r>
            <a:r>
              <a:rPr lang="en-US" altLang="zh-CN"/>
              <a:t>1) </a:t>
            </a:r>
            <a:r>
              <a:rPr lang="zh-CN" altLang="en-US"/>
              <a:t>借鉴生物进化机制（单问题扩展、同类型融合、跨类型融合）多样化问题；</a:t>
            </a:r>
            <a:r>
              <a:rPr lang="en-US" altLang="zh-CN"/>
              <a:t>2) </a:t>
            </a:r>
            <a:r>
              <a:rPr lang="zh-CN" altLang="en-US"/>
              <a:t>提出压力驱动的测试用例合成管线，通过小规模输入上的暴力求解器验证和大规模输入上的共识投票及</a:t>
            </a:r>
            <a:r>
              <a:rPr lang="en-US" altLang="zh-CN"/>
              <a:t> LLM </a:t>
            </a:r>
            <a:r>
              <a:rPr lang="zh-CN" altLang="en-US"/>
              <a:t>裁决机制，确保测试套件的可靠性和覆盖率，无需预设标准答案。</a:t>
            </a:r>
            <a:r>
              <a:rPr lang="en-US" altLang="zh-CN"/>
              <a:t>UniCode </a:t>
            </a:r>
            <a:r>
              <a:rPr lang="zh-CN" altLang="en-US"/>
              <a:t>生成的基准测试具有高挑战性和鉴别力，能有效评估</a:t>
            </a:r>
            <a:r>
              <a:rPr lang="en-US" altLang="zh-CN"/>
              <a:t> LLM </a:t>
            </a:r>
            <a:r>
              <a:rPr lang="zh-CN" altLang="en-US"/>
              <a:t>的代码生成能力。</a:t>
            </a:r>
            <a:endParaRPr lang="zh-CN" altLang="en-US"/>
          </a:p>
          <a:p>
            <a:endParaRPr lang="en-US" altLang="zh-CN"/>
          </a:p>
          <a:p>
            <a:r>
              <a:rPr lang="zh-CN" altLang="en-US"/>
              <a:t>局限性：</a:t>
            </a:r>
            <a:endParaRPr lang="en-US" altLang="zh-CN"/>
          </a:p>
          <a:p>
            <a:pPr marL="342900" indent="-342900">
              <a:buAutoNum type="arabicPeriod"/>
            </a:pPr>
            <a:r>
              <a:rPr lang="zh-CN" altLang="en-US"/>
              <a:t>对单一闭源</a:t>
            </a:r>
            <a:r>
              <a:rPr lang="en-US" altLang="zh-CN"/>
              <a:t> LLM </a:t>
            </a:r>
            <a:r>
              <a:rPr lang="zh-CN" altLang="en-US"/>
              <a:t>的依赖：</a:t>
            </a:r>
            <a:r>
              <a:rPr lang="en-US" altLang="zh-CN"/>
              <a:t> </a:t>
            </a:r>
            <a:r>
              <a:rPr lang="zh-CN" altLang="en-US"/>
              <a:t>目前问题生成主要依赖于</a:t>
            </a:r>
            <a:r>
              <a:rPr lang="en-US" altLang="zh-CN"/>
              <a:t> o4-mini </a:t>
            </a:r>
            <a:r>
              <a:rPr lang="zh-CN" altLang="en-US"/>
              <a:t>这一个强大的闭源</a:t>
            </a:r>
            <a:r>
              <a:rPr lang="en-US" altLang="zh-CN"/>
              <a:t> LLM</a:t>
            </a:r>
            <a:r>
              <a:rPr lang="zh-CN" altLang="en-US"/>
              <a:t>，这可能引入偏差，使生成的问题更倾向于该模型的特定优势。</a:t>
            </a:r>
            <a:endParaRPr lang="zh-CN" altLang="en-US"/>
          </a:p>
          <a:p>
            <a:pPr marL="342900" indent="-342900">
              <a:buAutoNum type="arabicPeriod"/>
            </a:pPr>
            <a:r>
              <a:rPr lang="zh-CN" altLang="en-US"/>
              <a:t>测试用例生成非</a:t>
            </a:r>
            <a:r>
              <a:rPr lang="en-US" altLang="zh-CN"/>
              <a:t> 100% </a:t>
            </a:r>
            <a:r>
              <a:rPr lang="zh-CN" altLang="en-US"/>
              <a:t>准确：</a:t>
            </a:r>
            <a:r>
              <a:rPr lang="en-US" altLang="zh-CN"/>
              <a:t> </a:t>
            </a:r>
            <a:r>
              <a:rPr lang="zh-CN" altLang="en-US"/>
              <a:t>尽管测试用例质量显著提高，但系统仍未能达到</a:t>
            </a:r>
            <a:r>
              <a:rPr lang="en-US" altLang="zh-CN"/>
              <a:t> 100% </a:t>
            </a:r>
            <a:r>
              <a:rPr lang="zh-CN" altLang="en-US"/>
              <a:t>的准确率。</a:t>
            </a:r>
            <a:endParaRPr lang="zh-CN" altLang="en-US"/>
          </a:p>
          <a:p>
            <a:endParaRPr lang="zh-CN" altLang="en-US"/>
          </a:p>
          <a:p>
            <a:r>
              <a:rPr lang="zh-CN" altLang="en-US"/>
              <a:t>未来的工作：</a:t>
            </a:r>
            <a:endParaRPr lang="en-US" altLang="zh-CN"/>
          </a:p>
          <a:p>
            <a:pPr marL="342900" indent="-342900">
              <a:buAutoNum type="arabicPeriod"/>
            </a:pPr>
            <a:r>
              <a:rPr lang="zh-CN" altLang="en-US"/>
              <a:t>采用多样化的</a:t>
            </a:r>
            <a:r>
              <a:rPr lang="en-US" altLang="zh-CN"/>
              <a:t> LLM </a:t>
            </a:r>
            <a:r>
              <a:rPr lang="zh-CN" altLang="en-US"/>
              <a:t>作为问题生成器：</a:t>
            </a:r>
            <a:r>
              <a:rPr lang="en-US" altLang="zh-CN"/>
              <a:t> </a:t>
            </a:r>
            <a:r>
              <a:rPr lang="zh-CN" altLang="en-US"/>
              <a:t>探索使用更广泛的</a:t>
            </a:r>
            <a:r>
              <a:rPr lang="en-US" altLang="zh-CN"/>
              <a:t> LLM </a:t>
            </a:r>
            <a:r>
              <a:rPr lang="zh-CN" altLang="en-US"/>
              <a:t>来生成问题，以减少潜在偏差并提高多样性。</a:t>
            </a:r>
            <a:endParaRPr lang="zh-CN" altLang="en-US"/>
          </a:p>
          <a:p>
            <a:pPr marL="342900" indent="-342900">
              <a:buAutoNum type="arabicPeriod"/>
            </a:pPr>
            <a:r>
              <a:rPr lang="zh-CN" altLang="en-US"/>
              <a:t>开发更具成本效益的方法：</a:t>
            </a:r>
            <a:r>
              <a:rPr lang="en-US" altLang="zh-CN"/>
              <a:t> </a:t>
            </a:r>
            <a:r>
              <a:rPr lang="zh-CN" altLang="en-US"/>
              <a:t>优化框架以降低问题和测试用例生成的成本。</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77190" y="605790"/>
            <a:ext cx="11092815" cy="7432040"/>
          </a:xfrm>
          <a:prstGeom prst="rect">
            <a:avLst/>
          </a:prstGeom>
        </p:spPr>
        <p:txBody>
          <a:bodyPr>
            <a:noAutofit/>
          </a:bodyPr>
          <a:p>
            <a:pPr marL="0" indent="457200">
              <a:spcBef>
                <a:spcPts val="500"/>
              </a:spcBef>
              <a:spcAft>
                <a:spcPct val="0"/>
              </a:spcAft>
            </a:pP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本文提出一个基于</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的生成器</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验证器</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(G-V)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智能体系统，用于为竞争性编程问题高效地生成和验证高质量测试用例。该系统通过生成器创建多样化的测试用例（包括边界和难题），并由验证器确保这些测试用例严格满足问题约束，从而解决了现有自动生成方法覆盖率有限和正确性不足的问题。基于此系统，作者构建了</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CodeContests+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数据集，并通过对真实代码提交的评估以及在</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强化学习训练中的应用，证明了其测试用例在准确性和对模型训练的优势上显著优于现有数据集。</a:t>
            </a:r>
            <a:endPar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zh-CN" altLang="en-US" b="1" i="0">
                <a:solidFill>
                  <a:srgbClr val="121212"/>
                </a:solidFill>
                <a:latin typeface="楷体" panose="02010609060101010101" pitchFamily="49" charset="-122"/>
                <a:ea typeface="楷体" panose="02010609060101010101" pitchFamily="49" charset="-122"/>
                <a:cs typeface="楷体" panose="02010609060101010101" pitchFamily="49" charset="-122"/>
              </a:rPr>
              <a:t>局限性：</a:t>
            </a:r>
            <a:endParaRPr lang="en-US" altLang="zh-CN" b="1"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1.</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验证器错误：</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尽管验证器智能体出错概率较低，但仍可能发生错误，尤其是在编写复杂验证逻辑时，可能导致对有效输入数据的误判或无法检测到生成器错误。</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2.</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多解问题处理挑战：</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对于具有多种正确输出的编程问题，设计通用且准确的自定义判题器（</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Checker</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）仍具挑战，可能存在判错的风险。</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3.LLM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上下文限制：</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现有的</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LLM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直接生成测试用例的方法受限于上下文窗口大小，难以生成大规模测试用例。</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zh-CN" altLang="en-US" b="1" i="0">
                <a:solidFill>
                  <a:srgbClr val="121212"/>
                </a:solidFill>
                <a:latin typeface="楷体" panose="02010609060101010101" pitchFamily="49" charset="-122"/>
                <a:ea typeface="楷体" panose="02010609060101010101" pitchFamily="49" charset="-122"/>
                <a:cs typeface="楷体" panose="02010609060101010101" pitchFamily="49" charset="-122"/>
              </a:rPr>
              <a:t>未来的工作：</a:t>
            </a:r>
            <a:endParaRPr lang="zh-CN" altLang="en-US" b="1"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1.</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提升智能体鲁棒性：</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改进生成器和验证器智能体的错误识别和修正能力，特别是针对验证器本身可能存在的错误。</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2.</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优化多解问题判题：</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进一步开发更智能化的判题器（</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Checker Agent</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），以更好地处理多解问题并提供更精细的错误反馈。</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a:p>
            <a:pPr marL="0" indent="0">
              <a:spcBef>
                <a:spcPts val="500"/>
              </a:spcBef>
              <a:spcAft>
                <a:spcPct val="0"/>
              </a:spcAft>
            </a:pP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3.</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扩展应用范围：</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将</a:t>
            </a:r>
            <a:r>
              <a:rPr lang="en-US" altLang="zh-CN" b="0" i="0">
                <a:solidFill>
                  <a:srgbClr val="121212"/>
                </a:solidFill>
                <a:latin typeface="楷体" panose="02010609060101010101" pitchFamily="49" charset="-122"/>
                <a:ea typeface="楷体" panose="02010609060101010101" pitchFamily="49" charset="-122"/>
                <a:cs typeface="楷体" panose="02010609060101010101" pitchFamily="49" charset="-122"/>
              </a:rPr>
              <a:t> G-V </a:t>
            </a:r>
            <a:r>
              <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rPr>
              <a:t>智能体系统应用于更广泛的编程问题类型和数据集，进一步提升数据质量和规模，以支持大型推理模型的训练。</a:t>
            </a:r>
            <a:endParaRPr lang="zh-CN" altLang="en-US" b="0" i="0">
              <a:solidFill>
                <a:srgbClr val="121212"/>
              </a:solidFill>
              <a:latin typeface="楷体" panose="02010609060101010101" pitchFamily="49" charset="-122"/>
              <a:ea typeface="楷体" panose="02010609060101010101" pitchFamily="49" charset="-122"/>
              <a:cs typeface="楷体" panose="02010609060101010101" pitchFamily="49" charset="-122"/>
            </a:endParaRPr>
          </a:p>
        </p:txBody>
      </p:sp>
      <p:sp>
        <p:nvSpPr>
          <p:cNvPr id="5" name="文本框 4"/>
          <p:cNvSpPr txBox="1"/>
          <p:nvPr/>
        </p:nvSpPr>
        <p:spPr>
          <a:xfrm>
            <a:off x="-1" y="0"/>
            <a:ext cx="3026466" cy="646331"/>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总结：</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98525" y="402590"/>
            <a:ext cx="10394315" cy="3729355"/>
          </a:xfrm>
          <a:prstGeom prst="rect">
            <a:avLst/>
          </a:prstGeom>
        </p:spPr>
      </p:pic>
      <p:sp>
        <p:nvSpPr>
          <p:cNvPr id="5" name="文本框 4"/>
          <p:cNvSpPr txBox="1"/>
          <p:nvPr/>
        </p:nvSpPr>
        <p:spPr>
          <a:xfrm>
            <a:off x="314960" y="4275455"/>
            <a:ext cx="11189970" cy="645160"/>
          </a:xfrm>
          <a:prstGeom prst="rect">
            <a:avLst/>
          </a:prstGeom>
          <a:noFill/>
        </p:spPr>
        <p:txBody>
          <a:bodyPr wrap="square" rtlCol="0">
            <a:spAutoFit/>
          </a:bodyPr>
          <a:p>
            <a:r>
              <a:rPr lang="zh-CN" altLang="en-US"/>
              <a:t>解决的问题：开发一种由大型语言模型（</a:t>
            </a:r>
            <a:r>
              <a:rPr lang="en-US" altLang="zh-CN"/>
              <a:t>LLM</a:t>
            </a:r>
            <a:r>
              <a:rPr lang="zh-CN" altLang="en-US"/>
              <a:t>）驱动的测试用例生成方法，能够有效地发现</a:t>
            </a:r>
            <a:r>
              <a:rPr lang="zh-CN" altLang="en-US"/>
              <a:t>一些隐藏在看似正确的程序中的</a:t>
            </a:r>
            <a:r>
              <a:rPr lang="en-US" altLang="zh-CN"/>
              <a:t>“</a:t>
            </a:r>
            <a:r>
              <a:rPr lang="zh-CN" altLang="en-US"/>
              <a:t>狡猾</a:t>
            </a:r>
            <a:r>
              <a:rPr lang="en-US" altLang="zh-CN"/>
              <a:t>”</a:t>
            </a:r>
            <a:r>
              <a:rPr lang="zh-CN" altLang="en-US"/>
              <a:t>错误。</a:t>
            </a:r>
            <a:endParaRPr lang="zh-CN" altLang="en-US"/>
          </a:p>
        </p:txBody>
      </p:sp>
      <p:sp>
        <p:nvSpPr>
          <p:cNvPr id="6" name="文本框 5"/>
          <p:cNvSpPr txBox="1"/>
          <p:nvPr/>
        </p:nvSpPr>
        <p:spPr>
          <a:xfrm>
            <a:off x="368935" y="5261610"/>
            <a:ext cx="10828655" cy="922020"/>
          </a:xfrm>
          <a:prstGeom prst="rect">
            <a:avLst/>
          </a:prstGeom>
          <a:noFill/>
        </p:spPr>
        <p:txBody>
          <a:bodyPr wrap="square" rtlCol="0">
            <a:spAutoFit/>
          </a:bodyPr>
          <a:p>
            <a:r>
              <a:rPr lang="zh-CN" altLang="en-US"/>
              <a:t>现有方法的局限性：要么无法有效解析自然语言规格，要么在</a:t>
            </a:r>
            <a:r>
              <a:rPr lang="en-US" altLang="zh-CN"/>
              <a:t>LLM</a:t>
            </a:r>
            <a:r>
              <a:rPr lang="zh-CN" altLang="en-US"/>
              <a:t>生成高质量程序变体和有效测试输入方面存在缺陷，或者其差分测试机制（多数投票）不足以应对程序变体可能继承原始程序错误的情况，从而难以发现</a:t>
            </a:r>
            <a:r>
              <a:rPr lang="en-US" altLang="zh-CN"/>
              <a:t>“Plausible Programs”</a:t>
            </a:r>
            <a:r>
              <a:rPr lang="zh-CN" altLang="en-US"/>
              <a:t>中那些</a:t>
            </a:r>
            <a:r>
              <a:rPr lang="en-US" altLang="zh-CN"/>
              <a:t>“</a:t>
            </a:r>
            <a:r>
              <a:rPr lang="zh-CN" altLang="en-US"/>
              <a:t>狡猾的错误</a:t>
            </a:r>
            <a:r>
              <a:rPr lang="en-US" altLang="zh-CN"/>
              <a:t>”</a:t>
            </a:r>
            <a:r>
              <a:rPr lang="zh-CN" altLang="en-US"/>
              <a:t>。</a:t>
            </a: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0"/>
            <a:ext cx="6315710" cy="645160"/>
          </a:xfrm>
          <a:prstGeom prst="rect">
            <a:avLst/>
          </a:prstGeom>
          <a:noFill/>
        </p:spPr>
        <p:txBody>
          <a:bodyPr wrap="square">
            <a:spAutoFit/>
          </a:bodyPr>
          <a:p>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方法介绍：</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rickCatcher</a:t>
            </a:r>
            <a:endParaRPr lang="en-US" altLang="zh-CN" sz="3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64160" y="747395"/>
            <a:ext cx="11664315" cy="2503805"/>
          </a:xfrm>
          <a:prstGeom prst="rect">
            <a:avLst/>
          </a:prstGeom>
        </p:spPr>
      </p:pic>
      <p:sp>
        <p:nvSpPr>
          <p:cNvPr id="7" name="文本框 6"/>
          <p:cNvSpPr txBox="1"/>
          <p:nvPr/>
        </p:nvSpPr>
        <p:spPr>
          <a:xfrm>
            <a:off x="445770" y="3467100"/>
            <a:ext cx="11313795" cy="1476375"/>
          </a:xfrm>
          <a:prstGeom prst="rect">
            <a:avLst/>
          </a:prstGeom>
          <a:noFill/>
        </p:spPr>
        <p:txBody>
          <a:bodyPr wrap="square" rtlCol="0">
            <a:spAutoFit/>
          </a:bodyPr>
          <a:p>
            <a:r>
              <a:rPr lang="en-US" altLang="zh-CN"/>
              <a:t>1.</a:t>
            </a:r>
            <a:r>
              <a:rPr lang="zh-CN" altLang="en-US"/>
              <a:t>程序变体</a:t>
            </a:r>
            <a:r>
              <a:rPr lang="zh-CN" altLang="en-US"/>
              <a:t>生成</a:t>
            </a:r>
            <a:endParaRPr lang="zh-CN" altLang="en-US"/>
          </a:p>
          <a:p>
            <a:r>
              <a:rPr lang="zh-CN" altLang="en-US"/>
              <a:t>程序规范和</a:t>
            </a:r>
            <a:r>
              <a:rPr lang="en-US" altLang="zh-CN"/>
              <a:t>PUT</a:t>
            </a:r>
            <a:r>
              <a:rPr lang="zh-CN" altLang="en-US"/>
              <a:t>都被提供给</a:t>
            </a:r>
            <a:r>
              <a:rPr lang="en-US" altLang="zh-CN"/>
              <a:t>LLM</a:t>
            </a:r>
            <a:r>
              <a:rPr lang="zh-CN" altLang="en-US"/>
              <a:t>，</a:t>
            </a:r>
            <a:r>
              <a:rPr lang="en-US" altLang="zh-CN"/>
              <a:t>LLM</a:t>
            </a:r>
            <a:r>
              <a:rPr lang="zh-CN" altLang="en-US"/>
              <a:t>被提示以评估</a:t>
            </a:r>
            <a:r>
              <a:rPr lang="en-US" altLang="zh-CN"/>
              <a:t>PUT</a:t>
            </a:r>
            <a:r>
              <a:rPr lang="zh-CN" altLang="en-US"/>
              <a:t>是否基于规范包含任何错误。如果</a:t>
            </a:r>
            <a:r>
              <a:rPr lang="en-US" altLang="zh-CN"/>
              <a:t>LLM</a:t>
            </a:r>
            <a:r>
              <a:rPr lang="zh-CN" altLang="en-US"/>
              <a:t>检测到潜在的错误，它会被要求修复程序并生成一个更正后的版本。为了提高程序变体的正确性，</a:t>
            </a:r>
            <a:r>
              <a:rPr lang="en-US" altLang="zh-CN"/>
              <a:t>TrickCatcher</a:t>
            </a:r>
            <a:r>
              <a:rPr lang="zh-CN" altLang="en-US"/>
              <a:t>会过滤掉任何未能通过现有测试套件的变体。这个过滤步骤有效地利用了测试套件提供的信息，确保只有高质量的程序变体被保留用于后续的差异测试步骤。</a:t>
            </a:r>
            <a:endParaRPr lang="zh-CN" altLang="en-US"/>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wm#"/>
  <p:tag name="KSO_WM_TEMPLATE_CATEGORY" val="custom"/>
  <p:tag name="KSO_WM_TEMPLATE_INDEX" val="2020508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19341</Words>
  <Application>WPS 演示</Application>
  <PresentationFormat>宽屏</PresentationFormat>
  <Paragraphs>491</Paragraphs>
  <Slides>61</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61</vt:i4>
      </vt:variant>
    </vt:vector>
  </HeadingPairs>
  <TitlesOfParts>
    <vt:vector size="75" baseType="lpstr">
      <vt:lpstr>Arial</vt:lpstr>
      <vt:lpstr>宋体</vt:lpstr>
      <vt:lpstr>Wingdings</vt:lpstr>
      <vt:lpstr>Wingdings</vt:lpstr>
      <vt:lpstr>Times New Roman</vt:lpstr>
      <vt:lpstr>楷体</vt:lpstr>
      <vt:lpstr>微软雅黑</vt:lpstr>
      <vt:lpstr>Arial Unicode MS</vt:lpstr>
      <vt:lpstr>Calibri</vt:lpstr>
      <vt:lpstr>Arial</vt:lpstr>
      <vt:lpstr>Lato</vt:lpstr>
      <vt:lpstr>Segoe Print</vt:lpstr>
      <vt:lpstr>pf9-ff4800000000</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李晓添</cp:lastModifiedBy>
  <cp:revision>167</cp:revision>
  <dcterms:created xsi:type="dcterms:W3CDTF">2019-06-19T02:08:00Z</dcterms:created>
  <dcterms:modified xsi:type="dcterms:W3CDTF">2025-12-01T15:43:26Z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92F61B8E0A0248F0B32DF2CADDB5ABC7_13</vt:lpwstr>
  </property>
</Properties>
</file>